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notesMasterIdLst>
    <p:notesMasterId r:id="rId20"/>
  </p:notesMasterIdLst>
  <p:sldIdLst>
    <p:sldId id="273" r:id="rId2"/>
    <p:sldId id="256" r:id="rId3"/>
    <p:sldId id="265" r:id="rId4"/>
    <p:sldId id="258" r:id="rId5"/>
    <p:sldId id="264" r:id="rId6"/>
    <p:sldId id="259" r:id="rId7"/>
    <p:sldId id="269" r:id="rId8"/>
    <p:sldId id="260" r:id="rId9"/>
    <p:sldId id="270" r:id="rId10"/>
    <p:sldId id="268" r:id="rId11"/>
    <p:sldId id="267" r:id="rId12"/>
    <p:sldId id="271" r:id="rId13"/>
    <p:sldId id="272" r:id="rId14"/>
    <p:sldId id="263" r:id="rId15"/>
    <p:sldId id="275" r:id="rId16"/>
    <p:sldId id="276" r:id="rId17"/>
    <p:sldId id="261"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E92E82-E6D2-4DC4-A4BC-703A90520CDB}"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D5063E98-4984-4BC2-9533-7B695E011B50}">
      <dgm:prSet/>
      <dgm:spPr/>
      <dgm:t>
        <a:bodyPr/>
        <a:lstStyle/>
        <a:p>
          <a:r>
            <a:rPr lang="en-GB"/>
            <a:t>Researching/Reconnaissance</a:t>
          </a:r>
          <a:endParaRPr lang="en-US"/>
        </a:p>
      </dgm:t>
    </dgm:pt>
    <dgm:pt modelId="{B3E328F3-6B52-4B40-8452-544343F66F1C}" type="parTrans" cxnId="{3FE9E4CD-CB2D-49F7-8D19-94F70E3E4ECD}">
      <dgm:prSet/>
      <dgm:spPr/>
      <dgm:t>
        <a:bodyPr/>
        <a:lstStyle/>
        <a:p>
          <a:endParaRPr lang="en-US"/>
        </a:p>
      </dgm:t>
    </dgm:pt>
    <dgm:pt modelId="{37D5417F-0733-46BD-8226-492472B99C85}" type="sibTrans" cxnId="{3FE9E4CD-CB2D-49F7-8D19-94F70E3E4ECD}">
      <dgm:prSet/>
      <dgm:spPr/>
      <dgm:t>
        <a:bodyPr/>
        <a:lstStyle/>
        <a:p>
          <a:endParaRPr lang="en-US"/>
        </a:p>
      </dgm:t>
    </dgm:pt>
    <dgm:pt modelId="{018D7352-5915-463A-9F0B-6B03E61C793B}">
      <dgm:prSet/>
      <dgm:spPr/>
      <dgm:t>
        <a:bodyPr/>
        <a:lstStyle/>
        <a:p>
          <a:r>
            <a:rPr lang="en-GB"/>
            <a:t>Scanning</a:t>
          </a:r>
          <a:endParaRPr lang="en-US"/>
        </a:p>
      </dgm:t>
    </dgm:pt>
    <dgm:pt modelId="{7280A7C0-686D-4257-8A7A-388510061617}" type="parTrans" cxnId="{E4569CB4-3353-4ED5-B015-2BD20E2A8EDD}">
      <dgm:prSet/>
      <dgm:spPr/>
      <dgm:t>
        <a:bodyPr/>
        <a:lstStyle/>
        <a:p>
          <a:endParaRPr lang="en-US"/>
        </a:p>
      </dgm:t>
    </dgm:pt>
    <dgm:pt modelId="{1FB9AF6D-7BDB-4B68-940D-0D1D0BB87EDD}" type="sibTrans" cxnId="{E4569CB4-3353-4ED5-B015-2BD20E2A8EDD}">
      <dgm:prSet/>
      <dgm:spPr/>
      <dgm:t>
        <a:bodyPr/>
        <a:lstStyle/>
        <a:p>
          <a:endParaRPr lang="en-US"/>
        </a:p>
      </dgm:t>
    </dgm:pt>
    <dgm:pt modelId="{680BC7AE-8D23-415A-B309-280DAA32E50B}">
      <dgm:prSet/>
      <dgm:spPr/>
      <dgm:t>
        <a:bodyPr/>
        <a:lstStyle/>
        <a:p>
          <a:r>
            <a:rPr lang="en-GB"/>
            <a:t>Exploiting</a:t>
          </a:r>
          <a:endParaRPr lang="en-US"/>
        </a:p>
      </dgm:t>
    </dgm:pt>
    <dgm:pt modelId="{991AF7C7-2B57-4143-B00E-FCA857704F68}" type="parTrans" cxnId="{BE317A22-FA24-4154-85A5-0B88C360919B}">
      <dgm:prSet/>
      <dgm:spPr/>
      <dgm:t>
        <a:bodyPr/>
        <a:lstStyle/>
        <a:p>
          <a:endParaRPr lang="en-US"/>
        </a:p>
      </dgm:t>
    </dgm:pt>
    <dgm:pt modelId="{AA7B71E6-47E0-4BAA-9F56-AB41CD2388B7}" type="sibTrans" cxnId="{BE317A22-FA24-4154-85A5-0B88C360919B}">
      <dgm:prSet/>
      <dgm:spPr/>
      <dgm:t>
        <a:bodyPr/>
        <a:lstStyle/>
        <a:p>
          <a:endParaRPr lang="en-US"/>
        </a:p>
      </dgm:t>
    </dgm:pt>
    <dgm:pt modelId="{D049915B-7275-48F9-B38B-873765F682DA}">
      <dgm:prSet/>
      <dgm:spPr/>
      <dgm:t>
        <a:bodyPr/>
        <a:lstStyle/>
        <a:p>
          <a:r>
            <a:rPr lang="en-GB"/>
            <a:t>Post Exploitation </a:t>
          </a:r>
          <a:endParaRPr lang="en-US"/>
        </a:p>
      </dgm:t>
    </dgm:pt>
    <dgm:pt modelId="{E37243CD-6AE0-471F-8071-5860E43C1FE3}" type="parTrans" cxnId="{90DC4861-1B23-4360-9630-D7D9946EDA70}">
      <dgm:prSet/>
      <dgm:spPr/>
      <dgm:t>
        <a:bodyPr/>
        <a:lstStyle/>
        <a:p>
          <a:endParaRPr lang="en-US"/>
        </a:p>
      </dgm:t>
    </dgm:pt>
    <dgm:pt modelId="{069A2C3B-7B76-43DB-8219-1F9D3530D418}" type="sibTrans" cxnId="{90DC4861-1B23-4360-9630-D7D9946EDA70}">
      <dgm:prSet/>
      <dgm:spPr/>
      <dgm:t>
        <a:bodyPr/>
        <a:lstStyle/>
        <a:p>
          <a:endParaRPr lang="en-US"/>
        </a:p>
      </dgm:t>
    </dgm:pt>
    <dgm:pt modelId="{E358253E-2853-4B9D-989A-2A3F6C9268A0}" type="pres">
      <dgm:prSet presAssocID="{50E92E82-E6D2-4DC4-A4BC-703A90520CDB}" presName="linear" presStyleCnt="0">
        <dgm:presLayoutVars>
          <dgm:animLvl val="lvl"/>
          <dgm:resizeHandles val="exact"/>
        </dgm:presLayoutVars>
      </dgm:prSet>
      <dgm:spPr/>
    </dgm:pt>
    <dgm:pt modelId="{B65E91D9-8F73-4EBA-B45F-F6B7FE41AE69}" type="pres">
      <dgm:prSet presAssocID="{D5063E98-4984-4BC2-9533-7B695E011B50}" presName="parentText" presStyleLbl="node1" presStyleIdx="0" presStyleCnt="4">
        <dgm:presLayoutVars>
          <dgm:chMax val="0"/>
          <dgm:bulletEnabled val="1"/>
        </dgm:presLayoutVars>
      </dgm:prSet>
      <dgm:spPr/>
    </dgm:pt>
    <dgm:pt modelId="{8FCAA357-C68D-4703-B59B-8BFAE45344B9}" type="pres">
      <dgm:prSet presAssocID="{37D5417F-0733-46BD-8226-492472B99C85}" presName="spacer" presStyleCnt="0"/>
      <dgm:spPr/>
    </dgm:pt>
    <dgm:pt modelId="{3F391BD6-C048-40BA-B851-6A6BC8AAB968}" type="pres">
      <dgm:prSet presAssocID="{018D7352-5915-463A-9F0B-6B03E61C793B}" presName="parentText" presStyleLbl="node1" presStyleIdx="1" presStyleCnt="4">
        <dgm:presLayoutVars>
          <dgm:chMax val="0"/>
          <dgm:bulletEnabled val="1"/>
        </dgm:presLayoutVars>
      </dgm:prSet>
      <dgm:spPr/>
    </dgm:pt>
    <dgm:pt modelId="{815661C8-BC2D-44A4-8308-D784637C4117}" type="pres">
      <dgm:prSet presAssocID="{1FB9AF6D-7BDB-4B68-940D-0D1D0BB87EDD}" presName="spacer" presStyleCnt="0"/>
      <dgm:spPr/>
    </dgm:pt>
    <dgm:pt modelId="{58DF3EAD-0ACE-4699-85E0-01401AE5AE9C}" type="pres">
      <dgm:prSet presAssocID="{680BC7AE-8D23-415A-B309-280DAA32E50B}" presName="parentText" presStyleLbl="node1" presStyleIdx="2" presStyleCnt="4">
        <dgm:presLayoutVars>
          <dgm:chMax val="0"/>
          <dgm:bulletEnabled val="1"/>
        </dgm:presLayoutVars>
      </dgm:prSet>
      <dgm:spPr/>
    </dgm:pt>
    <dgm:pt modelId="{5695AD4C-92F2-4220-863E-5B0EEA923DAA}" type="pres">
      <dgm:prSet presAssocID="{AA7B71E6-47E0-4BAA-9F56-AB41CD2388B7}" presName="spacer" presStyleCnt="0"/>
      <dgm:spPr/>
    </dgm:pt>
    <dgm:pt modelId="{443A4ABE-81F9-457E-B3FE-F3D108D8D965}" type="pres">
      <dgm:prSet presAssocID="{D049915B-7275-48F9-B38B-873765F682DA}" presName="parentText" presStyleLbl="node1" presStyleIdx="3" presStyleCnt="4">
        <dgm:presLayoutVars>
          <dgm:chMax val="0"/>
          <dgm:bulletEnabled val="1"/>
        </dgm:presLayoutVars>
      </dgm:prSet>
      <dgm:spPr/>
    </dgm:pt>
  </dgm:ptLst>
  <dgm:cxnLst>
    <dgm:cxn modelId="{FD96241C-DD0A-4D0C-813D-17E0E1AF9C72}" type="presOf" srcId="{680BC7AE-8D23-415A-B309-280DAA32E50B}" destId="{58DF3EAD-0ACE-4699-85E0-01401AE5AE9C}" srcOrd="0" destOrd="0" presId="urn:microsoft.com/office/officeart/2005/8/layout/vList2"/>
    <dgm:cxn modelId="{BE317A22-FA24-4154-85A5-0B88C360919B}" srcId="{50E92E82-E6D2-4DC4-A4BC-703A90520CDB}" destId="{680BC7AE-8D23-415A-B309-280DAA32E50B}" srcOrd="2" destOrd="0" parTransId="{991AF7C7-2B57-4143-B00E-FCA857704F68}" sibTransId="{AA7B71E6-47E0-4BAA-9F56-AB41CD2388B7}"/>
    <dgm:cxn modelId="{745D6B2D-668D-4DAD-BE31-35C7F90AF8ED}" type="presOf" srcId="{018D7352-5915-463A-9F0B-6B03E61C793B}" destId="{3F391BD6-C048-40BA-B851-6A6BC8AAB968}" srcOrd="0" destOrd="0" presId="urn:microsoft.com/office/officeart/2005/8/layout/vList2"/>
    <dgm:cxn modelId="{59413840-C366-4D9C-B60C-1CB7B26E5D39}" type="presOf" srcId="{50E92E82-E6D2-4DC4-A4BC-703A90520CDB}" destId="{E358253E-2853-4B9D-989A-2A3F6C9268A0}" srcOrd="0" destOrd="0" presId="urn:microsoft.com/office/officeart/2005/8/layout/vList2"/>
    <dgm:cxn modelId="{90DC4861-1B23-4360-9630-D7D9946EDA70}" srcId="{50E92E82-E6D2-4DC4-A4BC-703A90520CDB}" destId="{D049915B-7275-48F9-B38B-873765F682DA}" srcOrd="3" destOrd="0" parTransId="{E37243CD-6AE0-471F-8071-5860E43C1FE3}" sibTransId="{069A2C3B-7B76-43DB-8219-1F9D3530D418}"/>
    <dgm:cxn modelId="{1A7A6CA8-3473-419E-995B-DD571506DDA0}" type="presOf" srcId="{D5063E98-4984-4BC2-9533-7B695E011B50}" destId="{B65E91D9-8F73-4EBA-B45F-F6B7FE41AE69}" srcOrd="0" destOrd="0" presId="urn:microsoft.com/office/officeart/2005/8/layout/vList2"/>
    <dgm:cxn modelId="{E4569CB4-3353-4ED5-B015-2BD20E2A8EDD}" srcId="{50E92E82-E6D2-4DC4-A4BC-703A90520CDB}" destId="{018D7352-5915-463A-9F0B-6B03E61C793B}" srcOrd="1" destOrd="0" parTransId="{7280A7C0-686D-4257-8A7A-388510061617}" sibTransId="{1FB9AF6D-7BDB-4B68-940D-0D1D0BB87EDD}"/>
    <dgm:cxn modelId="{3FE9E4CD-CB2D-49F7-8D19-94F70E3E4ECD}" srcId="{50E92E82-E6D2-4DC4-A4BC-703A90520CDB}" destId="{D5063E98-4984-4BC2-9533-7B695E011B50}" srcOrd="0" destOrd="0" parTransId="{B3E328F3-6B52-4B40-8452-544343F66F1C}" sibTransId="{37D5417F-0733-46BD-8226-492472B99C85}"/>
    <dgm:cxn modelId="{A60D69E7-4F5E-4572-B0B9-88A4FB12B890}" type="presOf" srcId="{D049915B-7275-48F9-B38B-873765F682DA}" destId="{443A4ABE-81F9-457E-B3FE-F3D108D8D965}" srcOrd="0" destOrd="0" presId="urn:microsoft.com/office/officeart/2005/8/layout/vList2"/>
    <dgm:cxn modelId="{E59730D4-4E2D-4A09-8419-4EB87F0A6BE8}" type="presParOf" srcId="{E358253E-2853-4B9D-989A-2A3F6C9268A0}" destId="{B65E91D9-8F73-4EBA-B45F-F6B7FE41AE69}" srcOrd="0" destOrd="0" presId="urn:microsoft.com/office/officeart/2005/8/layout/vList2"/>
    <dgm:cxn modelId="{C0AF6698-3A9D-42F6-AA24-91D27FCC454C}" type="presParOf" srcId="{E358253E-2853-4B9D-989A-2A3F6C9268A0}" destId="{8FCAA357-C68D-4703-B59B-8BFAE45344B9}" srcOrd="1" destOrd="0" presId="urn:microsoft.com/office/officeart/2005/8/layout/vList2"/>
    <dgm:cxn modelId="{14515B54-BA81-47AE-9CAB-8A398EFF9316}" type="presParOf" srcId="{E358253E-2853-4B9D-989A-2A3F6C9268A0}" destId="{3F391BD6-C048-40BA-B851-6A6BC8AAB968}" srcOrd="2" destOrd="0" presId="urn:microsoft.com/office/officeart/2005/8/layout/vList2"/>
    <dgm:cxn modelId="{6C59D254-7279-4AC2-B80A-6478013A1CB6}" type="presParOf" srcId="{E358253E-2853-4B9D-989A-2A3F6C9268A0}" destId="{815661C8-BC2D-44A4-8308-D784637C4117}" srcOrd="3" destOrd="0" presId="urn:microsoft.com/office/officeart/2005/8/layout/vList2"/>
    <dgm:cxn modelId="{283BBD88-B306-4AAF-AF73-D2E591E1E22F}" type="presParOf" srcId="{E358253E-2853-4B9D-989A-2A3F6C9268A0}" destId="{58DF3EAD-0ACE-4699-85E0-01401AE5AE9C}" srcOrd="4" destOrd="0" presId="urn:microsoft.com/office/officeart/2005/8/layout/vList2"/>
    <dgm:cxn modelId="{04D71EC8-EE9A-4823-8C1F-16B7C96670D7}" type="presParOf" srcId="{E358253E-2853-4B9D-989A-2A3F6C9268A0}" destId="{5695AD4C-92F2-4220-863E-5B0EEA923DAA}" srcOrd="5" destOrd="0" presId="urn:microsoft.com/office/officeart/2005/8/layout/vList2"/>
    <dgm:cxn modelId="{0F9CBFAA-4914-4C17-AD65-E60DB242E996}" type="presParOf" srcId="{E358253E-2853-4B9D-989A-2A3F6C9268A0}" destId="{443A4ABE-81F9-457E-B3FE-F3D108D8D965}"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D4DC45-09A3-48A5-A10E-A8D8FEC40F5B}" type="doc">
      <dgm:prSet loTypeId="urn:microsoft.com/office/officeart/2008/layout/LinedList" loCatId="list" qsTypeId="urn:microsoft.com/office/officeart/2005/8/quickstyle/simple4" qsCatId="simple" csTypeId="urn:microsoft.com/office/officeart/2005/8/colors/colorful5" csCatId="colorful"/>
      <dgm:spPr/>
      <dgm:t>
        <a:bodyPr/>
        <a:lstStyle/>
        <a:p>
          <a:endParaRPr lang="en-US"/>
        </a:p>
      </dgm:t>
    </dgm:pt>
    <dgm:pt modelId="{EBAC758E-36A5-4BE2-AC76-9055C21A9E87}">
      <dgm:prSet/>
      <dgm:spPr/>
      <dgm:t>
        <a:bodyPr/>
        <a:lstStyle/>
        <a:p>
          <a:r>
            <a:rPr lang="en-GB"/>
            <a:t>At 8:30 this morning we arrived at the event </a:t>
          </a:r>
          <a:endParaRPr lang="en-US"/>
        </a:p>
      </dgm:t>
    </dgm:pt>
    <dgm:pt modelId="{ECAFDCAC-96AD-4059-9AE5-9152214F4967}" type="parTrans" cxnId="{B0E703B7-AC1A-46BE-8150-51B4FEBF5D64}">
      <dgm:prSet/>
      <dgm:spPr/>
      <dgm:t>
        <a:bodyPr/>
        <a:lstStyle/>
        <a:p>
          <a:endParaRPr lang="en-US"/>
        </a:p>
      </dgm:t>
    </dgm:pt>
    <dgm:pt modelId="{F461B876-F7EB-4AFF-B3AF-8BE2ACE064B2}" type="sibTrans" cxnId="{B0E703B7-AC1A-46BE-8150-51B4FEBF5D64}">
      <dgm:prSet/>
      <dgm:spPr/>
      <dgm:t>
        <a:bodyPr/>
        <a:lstStyle/>
        <a:p>
          <a:endParaRPr lang="en-US"/>
        </a:p>
      </dgm:t>
    </dgm:pt>
    <dgm:pt modelId="{E6FE1467-564C-47B9-AFB8-1F0F6434F36E}">
      <dgm:prSet/>
      <dgm:spPr/>
      <dgm:t>
        <a:bodyPr/>
        <a:lstStyle/>
        <a:p>
          <a:r>
            <a:rPr lang="en-GB"/>
            <a:t>After setting up the whiteboard we realised that EC1-29 (this room) doesn’t have the same whiteboard technology as every other room in ECB</a:t>
          </a:r>
          <a:endParaRPr lang="en-US"/>
        </a:p>
      </dgm:t>
    </dgm:pt>
    <dgm:pt modelId="{87074238-2DDD-4046-BC80-46DFA33C8589}" type="parTrans" cxnId="{2A7F43A9-E52E-4ADF-B9C3-450D1B17D82A}">
      <dgm:prSet/>
      <dgm:spPr/>
      <dgm:t>
        <a:bodyPr/>
        <a:lstStyle/>
        <a:p>
          <a:endParaRPr lang="en-US"/>
        </a:p>
      </dgm:t>
    </dgm:pt>
    <dgm:pt modelId="{C2F5842A-5FE7-4FE0-B66C-35498555D563}" type="sibTrans" cxnId="{2A7F43A9-E52E-4ADF-B9C3-450D1B17D82A}">
      <dgm:prSet/>
      <dgm:spPr/>
      <dgm:t>
        <a:bodyPr/>
        <a:lstStyle/>
        <a:p>
          <a:endParaRPr lang="en-US"/>
        </a:p>
      </dgm:t>
    </dgm:pt>
    <dgm:pt modelId="{053AE982-78BC-4585-9B70-76377DF795B1}">
      <dgm:prSet/>
      <dgm:spPr/>
      <dgm:t>
        <a:bodyPr/>
        <a:lstStyle/>
        <a:p>
          <a:r>
            <a:rPr lang="en-GB"/>
            <a:t>Problem</a:t>
          </a:r>
          <a:endParaRPr lang="en-US"/>
        </a:p>
      </dgm:t>
    </dgm:pt>
    <dgm:pt modelId="{7CEB8545-8B33-4239-8A09-DBAC37C0D84B}" type="parTrans" cxnId="{B10C7C60-BE2B-4338-B3FD-F0AEE128598E}">
      <dgm:prSet/>
      <dgm:spPr/>
      <dgm:t>
        <a:bodyPr/>
        <a:lstStyle/>
        <a:p>
          <a:endParaRPr lang="en-US"/>
        </a:p>
      </dgm:t>
    </dgm:pt>
    <dgm:pt modelId="{689701E4-7C67-4D30-8AEB-8AF40A0C8779}" type="sibTrans" cxnId="{B10C7C60-BE2B-4338-B3FD-F0AEE128598E}">
      <dgm:prSet/>
      <dgm:spPr/>
      <dgm:t>
        <a:bodyPr/>
        <a:lstStyle/>
        <a:p>
          <a:endParaRPr lang="en-US"/>
        </a:p>
      </dgm:t>
    </dgm:pt>
    <dgm:pt modelId="{AC86DE4E-5712-4385-AF48-8B1D3E414019}">
      <dgm:prSet/>
      <dgm:spPr/>
      <dgm:t>
        <a:bodyPr/>
        <a:lstStyle/>
        <a:p>
          <a:r>
            <a:rPr lang="en-GB"/>
            <a:t>We then took the Via Kramer Go device out of the hacking lab (with permission) and connected it to the whiteboard</a:t>
          </a:r>
          <a:endParaRPr lang="en-US"/>
        </a:p>
      </dgm:t>
    </dgm:pt>
    <dgm:pt modelId="{D639960D-8158-47A7-A881-0B5E44F2D0A4}" type="parTrans" cxnId="{C8C56F84-8453-411D-8DC7-18211DDAF8F7}">
      <dgm:prSet/>
      <dgm:spPr/>
      <dgm:t>
        <a:bodyPr/>
        <a:lstStyle/>
        <a:p>
          <a:endParaRPr lang="en-US"/>
        </a:p>
      </dgm:t>
    </dgm:pt>
    <dgm:pt modelId="{A42C0AE6-FB2E-4F14-B7BD-56D5AC1CFEF6}" type="sibTrans" cxnId="{C8C56F84-8453-411D-8DC7-18211DDAF8F7}">
      <dgm:prSet/>
      <dgm:spPr/>
      <dgm:t>
        <a:bodyPr/>
        <a:lstStyle/>
        <a:p>
          <a:endParaRPr lang="en-US"/>
        </a:p>
      </dgm:t>
    </dgm:pt>
    <dgm:pt modelId="{C37EB913-076E-4514-A8D2-692D7C50EE19}">
      <dgm:prSet/>
      <dgm:spPr/>
      <dgm:t>
        <a:bodyPr/>
        <a:lstStyle/>
        <a:p>
          <a:r>
            <a:rPr lang="en-GB"/>
            <a:t>Second problem BIG problem</a:t>
          </a:r>
          <a:endParaRPr lang="en-US"/>
        </a:p>
      </dgm:t>
    </dgm:pt>
    <dgm:pt modelId="{E4D977E6-BA9E-4501-8863-F49821ECC560}" type="parTrans" cxnId="{D533A152-78D3-442B-B6DB-50F5CA54CDBD}">
      <dgm:prSet/>
      <dgm:spPr/>
      <dgm:t>
        <a:bodyPr/>
        <a:lstStyle/>
        <a:p>
          <a:endParaRPr lang="en-US"/>
        </a:p>
      </dgm:t>
    </dgm:pt>
    <dgm:pt modelId="{67A324A1-4323-4464-8D6F-DBC286268683}" type="sibTrans" cxnId="{D533A152-78D3-442B-B6DB-50F5CA54CDBD}">
      <dgm:prSet/>
      <dgm:spPr/>
      <dgm:t>
        <a:bodyPr/>
        <a:lstStyle/>
        <a:p>
          <a:endParaRPr lang="en-US"/>
        </a:p>
      </dgm:t>
    </dgm:pt>
    <dgm:pt modelId="{2295B201-F363-445D-B44E-FBE3988451C0}">
      <dgm:prSet/>
      <dgm:spPr/>
      <dgm:t>
        <a:bodyPr/>
        <a:lstStyle/>
        <a:p>
          <a:r>
            <a:rPr lang="en-GB"/>
            <a:t>We found out that the Via Kramer Go runs in Linux and is set up completely differently to the big whiteboards in the other rooms</a:t>
          </a:r>
          <a:endParaRPr lang="en-US"/>
        </a:p>
      </dgm:t>
    </dgm:pt>
    <dgm:pt modelId="{F2D9A7C0-9AC2-4DB1-BA9B-61FA6A299C0E}" type="parTrans" cxnId="{D034331E-3BA2-4C1E-A92F-5728DED04E16}">
      <dgm:prSet/>
      <dgm:spPr/>
      <dgm:t>
        <a:bodyPr/>
        <a:lstStyle/>
        <a:p>
          <a:endParaRPr lang="en-US"/>
        </a:p>
      </dgm:t>
    </dgm:pt>
    <dgm:pt modelId="{6A91989C-C26A-458B-A397-94B429F91277}" type="sibTrans" cxnId="{D034331E-3BA2-4C1E-A92F-5728DED04E16}">
      <dgm:prSet/>
      <dgm:spPr/>
      <dgm:t>
        <a:bodyPr/>
        <a:lstStyle/>
        <a:p>
          <a:endParaRPr lang="en-US"/>
        </a:p>
      </dgm:t>
    </dgm:pt>
    <dgm:pt modelId="{00C4DD6C-617B-45D3-8E7A-992DC8887264}">
      <dgm:prSet/>
      <dgm:spPr/>
      <dgm:t>
        <a:bodyPr/>
        <a:lstStyle/>
        <a:p>
          <a:r>
            <a:rPr lang="en-GB"/>
            <a:t>After lots of quick and I mean quick research, we managed to get a shell and then privilege escalate (root/administrator user) and automate another script but are limited to the number of things we can achieve as now on a limited time</a:t>
          </a:r>
          <a:endParaRPr lang="en-US"/>
        </a:p>
      </dgm:t>
    </dgm:pt>
    <dgm:pt modelId="{17327457-6606-4153-A930-493E2ABCCB7F}" type="parTrans" cxnId="{1D9E97D8-FE1F-439F-9A3E-49B45DAA0663}">
      <dgm:prSet/>
      <dgm:spPr/>
      <dgm:t>
        <a:bodyPr/>
        <a:lstStyle/>
        <a:p>
          <a:endParaRPr lang="en-US"/>
        </a:p>
      </dgm:t>
    </dgm:pt>
    <dgm:pt modelId="{B3FCB48D-AB0A-40E0-BC5F-31DCCDE7F994}" type="sibTrans" cxnId="{1D9E97D8-FE1F-439F-9A3E-49B45DAA0663}">
      <dgm:prSet/>
      <dgm:spPr/>
      <dgm:t>
        <a:bodyPr/>
        <a:lstStyle/>
        <a:p>
          <a:endParaRPr lang="en-US"/>
        </a:p>
      </dgm:t>
    </dgm:pt>
    <dgm:pt modelId="{251DE037-DFB8-4489-AD79-F9312856A40F}" type="pres">
      <dgm:prSet presAssocID="{3CD4DC45-09A3-48A5-A10E-A8D8FEC40F5B}" presName="vert0" presStyleCnt="0">
        <dgm:presLayoutVars>
          <dgm:dir/>
          <dgm:animOne val="branch"/>
          <dgm:animLvl val="lvl"/>
        </dgm:presLayoutVars>
      </dgm:prSet>
      <dgm:spPr/>
    </dgm:pt>
    <dgm:pt modelId="{893FAD07-7AB7-4F9B-9A5F-75839BE32A9F}" type="pres">
      <dgm:prSet presAssocID="{EBAC758E-36A5-4BE2-AC76-9055C21A9E87}" presName="thickLine" presStyleLbl="alignNode1" presStyleIdx="0" presStyleCnt="7"/>
      <dgm:spPr/>
    </dgm:pt>
    <dgm:pt modelId="{47348058-5832-4BC1-88E3-D97814126F52}" type="pres">
      <dgm:prSet presAssocID="{EBAC758E-36A5-4BE2-AC76-9055C21A9E87}" presName="horz1" presStyleCnt="0"/>
      <dgm:spPr/>
    </dgm:pt>
    <dgm:pt modelId="{401AEDD4-E40C-4851-B25C-37130099232E}" type="pres">
      <dgm:prSet presAssocID="{EBAC758E-36A5-4BE2-AC76-9055C21A9E87}" presName="tx1" presStyleLbl="revTx" presStyleIdx="0" presStyleCnt="7"/>
      <dgm:spPr/>
    </dgm:pt>
    <dgm:pt modelId="{E53FC309-0E97-40C4-ADA0-4C303A26E250}" type="pres">
      <dgm:prSet presAssocID="{EBAC758E-36A5-4BE2-AC76-9055C21A9E87}" presName="vert1" presStyleCnt="0"/>
      <dgm:spPr/>
    </dgm:pt>
    <dgm:pt modelId="{73FC86BF-8585-4E62-9E05-F9E213E0680C}" type="pres">
      <dgm:prSet presAssocID="{E6FE1467-564C-47B9-AFB8-1F0F6434F36E}" presName="thickLine" presStyleLbl="alignNode1" presStyleIdx="1" presStyleCnt="7"/>
      <dgm:spPr/>
    </dgm:pt>
    <dgm:pt modelId="{D4CC48FA-DD2E-4946-B4FF-D7D7EA655007}" type="pres">
      <dgm:prSet presAssocID="{E6FE1467-564C-47B9-AFB8-1F0F6434F36E}" presName="horz1" presStyleCnt="0"/>
      <dgm:spPr/>
    </dgm:pt>
    <dgm:pt modelId="{49BC8A16-2C18-48EF-94D2-2B3B4A9EAADF}" type="pres">
      <dgm:prSet presAssocID="{E6FE1467-564C-47B9-AFB8-1F0F6434F36E}" presName="tx1" presStyleLbl="revTx" presStyleIdx="1" presStyleCnt="7"/>
      <dgm:spPr/>
    </dgm:pt>
    <dgm:pt modelId="{82AC8140-979F-4F87-AF74-B307AFD1603E}" type="pres">
      <dgm:prSet presAssocID="{E6FE1467-564C-47B9-AFB8-1F0F6434F36E}" presName="vert1" presStyleCnt="0"/>
      <dgm:spPr/>
    </dgm:pt>
    <dgm:pt modelId="{1D2F17DA-4AF4-4228-8941-69EA43AB8C13}" type="pres">
      <dgm:prSet presAssocID="{053AE982-78BC-4585-9B70-76377DF795B1}" presName="thickLine" presStyleLbl="alignNode1" presStyleIdx="2" presStyleCnt="7"/>
      <dgm:spPr/>
    </dgm:pt>
    <dgm:pt modelId="{BA5C72BE-99D5-40E6-87EA-9CC8BAC2E731}" type="pres">
      <dgm:prSet presAssocID="{053AE982-78BC-4585-9B70-76377DF795B1}" presName="horz1" presStyleCnt="0"/>
      <dgm:spPr/>
    </dgm:pt>
    <dgm:pt modelId="{A66712D7-5F43-4A7C-835E-4D18FF491BF7}" type="pres">
      <dgm:prSet presAssocID="{053AE982-78BC-4585-9B70-76377DF795B1}" presName="tx1" presStyleLbl="revTx" presStyleIdx="2" presStyleCnt="7"/>
      <dgm:spPr/>
    </dgm:pt>
    <dgm:pt modelId="{22400DF6-BA09-4789-87D1-B31D21AC199A}" type="pres">
      <dgm:prSet presAssocID="{053AE982-78BC-4585-9B70-76377DF795B1}" presName="vert1" presStyleCnt="0"/>
      <dgm:spPr/>
    </dgm:pt>
    <dgm:pt modelId="{A370FC75-8C0B-4257-8E28-DED265DFB54B}" type="pres">
      <dgm:prSet presAssocID="{AC86DE4E-5712-4385-AF48-8B1D3E414019}" presName="thickLine" presStyleLbl="alignNode1" presStyleIdx="3" presStyleCnt="7"/>
      <dgm:spPr/>
    </dgm:pt>
    <dgm:pt modelId="{099476AB-CA4D-4673-8026-8E89C9BAD78C}" type="pres">
      <dgm:prSet presAssocID="{AC86DE4E-5712-4385-AF48-8B1D3E414019}" presName="horz1" presStyleCnt="0"/>
      <dgm:spPr/>
    </dgm:pt>
    <dgm:pt modelId="{16A90819-228D-41B0-A836-13985EC2ADD9}" type="pres">
      <dgm:prSet presAssocID="{AC86DE4E-5712-4385-AF48-8B1D3E414019}" presName="tx1" presStyleLbl="revTx" presStyleIdx="3" presStyleCnt="7"/>
      <dgm:spPr/>
    </dgm:pt>
    <dgm:pt modelId="{35E91032-EB4C-4A77-A1CD-972F0CC1284B}" type="pres">
      <dgm:prSet presAssocID="{AC86DE4E-5712-4385-AF48-8B1D3E414019}" presName="vert1" presStyleCnt="0"/>
      <dgm:spPr/>
    </dgm:pt>
    <dgm:pt modelId="{C391C15A-5B47-4789-822E-00FE3BA14F37}" type="pres">
      <dgm:prSet presAssocID="{C37EB913-076E-4514-A8D2-692D7C50EE19}" presName="thickLine" presStyleLbl="alignNode1" presStyleIdx="4" presStyleCnt="7"/>
      <dgm:spPr/>
    </dgm:pt>
    <dgm:pt modelId="{2F7AE6C6-9900-4073-9F54-D886866A0E54}" type="pres">
      <dgm:prSet presAssocID="{C37EB913-076E-4514-A8D2-692D7C50EE19}" presName="horz1" presStyleCnt="0"/>
      <dgm:spPr/>
    </dgm:pt>
    <dgm:pt modelId="{A13BAF3C-C363-4C65-BE2D-99E9742F24B1}" type="pres">
      <dgm:prSet presAssocID="{C37EB913-076E-4514-A8D2-692D7C50EE19}" presName="tx1" presStyleLbl="revTx" presStyleIdx="4" presStyleCnt="7"/>
      <dgm:spPr/>
    </dgm:pt>
    <dgm:pt modelId="{05D0EFC8-D952-4D0B-BAD1-068E1B82D288}" type="pres">
      <dgm:prSet presAssocID="{C37EB913-076E-4514-A8D2-692D7C50EE19}" presName="vert1" presStyleCnt="0"/>
      <dgm:spPr/>
    </dgm:pt>
    <dgm:pt modelId="{C1D96245-CF4B-4170-A1ED-3B5CF8694ADB}" type="pres">
      <dgm:prSet presAssocID="{2295B201-F363-445D-B44E-FBE3988451C0}" presName="thickLine" presStyleLbl="alignNode1" presStyleIdx="5" presStyleCnt="7"/>
      <dgm:spPr/>
    </dgm:pt>
    <dgm:pt modelId="{01820595-125A-4F91-984C-87937317C869}" type="pres">
      <dgm:prSet presAssocID="{2295B201-F363-445D-B44E-FBE3988451C0}" presName="horz1" presStyleCnt="0"/>
      <dgm:spPr/>
    </dgm:pt>
    <dgm:pt modelId="{366D6CA1-81C0-4F5B-9721-00EF32DF071A}" type="pres">
      <dgm:prSet presAssocID="{2295B201-F363-445D-B44E-FBE3988451C0}" presName="tx1" presStyleLbl="revTx" presStyleIdx="5" presStyleCnt="7"/>
      <dgm:spPr/>
    </dgm:pt>
    <dgm:pt modelId="{9BD9944A-9694-40C7-8B45-F971A3B09C44}" type="pres">
      <dgm:prSet presAssocID="{2295B201-F363-445D-B44E-FBE3988451C0}" presName="vert1" presStyleCnt="0"/>
      <dgm:spPr/>
    </dgm:pt>
    <dgm:pt modelId="{25B9934D-1FD8-4B42-8F0B-0F32EAB7C23A}" type="pres">
      <dgm:prSet presAssocID="{00C4DD6C-617B-45D3-8E7A-992DC8887264}" presName="thickLine" presStyleLbl="alignNode1" presStyleIdx="6" presStyleCnt="7"/>
      <dgm:spPr/>
    </dgm:pt>
    <dgm:pt modelId="{A261D556-2EE9-4910-A4BC-429BA9523265}" type="pres">
      <dgm:prSet presAssocID="{00C4DD6C-617B-45D3-8E7A-992DC8887264}" presName="horz1" presStyleCnt="0"/>
      <dgm:spPr/>
    </dgm:pt>
    <dgm:pt modelId="{1CA8A5F2-246F-4FD3-B9B0-890A47011088}" type="pres">
      <dgm:prSet presAssocID="{00C4DD6C-617B-45D3-8E7A-992DC8887264}" presName="tx1" presStyleLbl="revTx" presStyleIdx="6" presStyleCnt="7"/>
      <dgm:spPr/>
    </dgm:pt>
    <dgm:pt modelId="{7813C5A2-920B-4BE0-B49A-A460CD93D483}" type="pres">
      <dgm:prSet presAssocID="{00C4DD6C-617B-45D3-8E7A-992DC8887264}" presName="vert1" presStyleCnt="0"/>
      <dgm:spPr/>
    </dgm:pt>
  </dgm:ptLst>
  <dgm:cxnLst>
    <dgm:cxn modelId="{FE956A01-13B2-4579-A324-D5B954A04534}" type="presOf" srcId="{AC86DE4E-5712-4385-AF48-8B1D3E414019}" destId="{16A90819-228D-41B0-A836-13985EC2ADD9}" srcOrd="0" destOrd="0" presId="urn:microsoft.com/office/officeart/2008/layout/LinedList"/>
    <dgm:cxn modelId="{E4520C13-DB8C-49A0-AB8D-BC4E6CF488CC}" type="presOf" srcId="{00C4DD6C-617B-45D3-8E7A-992DC8887264}" destId="{1CA8A5F2-246F-4FD3-B9B0-890A47011088}" srcOrd="0" destOrd="0" presId="urn:microsoft.com/office/officeart/2008/layout/LinedList"/>
    <dgm:cxn modelId="{D034331E-3BA2-4C1E-A92F-5728DED04E16}" srcId="{3CD4DC45-09A3-48A5-A10E-A8D8FEC40F5B}" destId="{2295B201-F363-445D-B44E-FBE3988451C0}" srcOrd="5" destOrd="0" parTransId="{F2D9A7C0-9AC2-4DB1-BA9B-61FA6A299C0E}" sibTransId="{6A91989C-C26A-458B-A397-94B429F91277}"/>
    <dgm:cxn modelId="{1C068D39-9DA4-41AE-8E0F-F6B5AB095263}" type="presOf" srcId="{E6FE1467-564C-47B9-AFB8-1F0F6434F36E}" destId="{49BC8A16-2C18-48EF-94D2-2B3B4A9EAADF}" srcOrd="0" destOrd="0" presId="urn:microsoft.com/office/officeart/2008/layout/LinedList"/>
    <dgm:cxn modelId="{B10C7C60-BE2B-4338-B3FD-F0AEE128598E}" srcId="{3CD4DC45-09A3-48A5-A10E-A8D8FEC40F5B}" destId="{053AE982-78BC-4585-9B70-76377DF795B1}" srcOrd="2" destOrd="0" parTransId="{7CEB8545-8B33-4239-8A09-DBAC37C0D84B}" sibTransId="{689701E4-7C67-4D30-8AEB-8AF40A0C8779}"/>
    <dgm:cxn modelId="{D533A152-78D3-442B-B6DB-50F5CA54CDBD}" srcId="{3CD4DC45-09A3-48A5-A10E-A8D8FEC40F5B}" destId="{C37EB913-076E-4514-A8D2-692D7C50EE19}" srcOrd="4" destOrd="0" parTransId="{E4D977E6-BA9E-4501-8863-F49821ECC560}" sibTransId="{67A324A1-4323-4464-8D6F-DBC286268683}"/>
    <dgm:cxn modelId="{45AD3B7A-3EC7-4604-88CF-B6B056D82CC6}" type="presOf" srcId="{3CD4DC45-09A3-48A5-A10E-A8D8FEC40F5B}" destId="{251DE037-DFB8-4489-AD79-F9312856A40F}" srcOrd="0" destOrd="0" presId="urn:microsoft.com/office/officeart/2008/layout/LinedList"/>
    <dgm:cxn modelId="{C8C56F84-8453-411D-8DC7-18211DDAF8F7}" srcId="{3CD4DC45-09A3-48A5-A10E-A8D8FEC40F5B}" destId="{AC86DE4E-5712-4385-AF48-8B1D3E414019}" srcOrd="3" destOrd="0" parTransId="{D639960D-8158-47A7-A881-0B5E44F2D0A4}" sibTransId="{A42C0AE6-FB2E-4F14-B7BD-56D5AC1CFEF6}"/>
    <dgm:cxn modelId="{B0ED9786-A2CC-4346-95CC-A4C4F2BB4893}" type="presOf" srcId="{EBAC758E-36A5-4BE2-AC76-9055C21A9E87}" destId="{401AEDD4-E40C-4851-B25C-37130099232E}" srcOrd="0" destOrd="0" presId="urn:microsoft.com/office/officeart/2008/layout/LinedList"/>
    <dgm:cxn modelId="{F4FC7A8A-87BC-4A1D-B683-D3A5D6911200}" type="presOf" srcId="{2295B201-F363-445D-B44E-FBE3988451C0}" destId="{366D6CA1-81C0-4F5B-9721-00EF32DF071A}" srcOrd="0" destOrd="0" presId="urn:microsoft.com/office/officeart/2008/layout/LinedList"/>
    <dgm:cxn modelId="{42091F8C-E628-43B3-B13F-C74ACF7F34A5}" type="presOf" srcId="{C37EB913-076E-4514-A8D2-692D7C50EE19}" destId="{A13BAF3C-C363-4C65-BE2D-99E9742F24B1}" srcOrd="0" destOrd="0" presId="urn:microsoft.com/office/officeart/2008/layout/LinedList"/>
    <dgm:cxn modelId="{2A7F43A9-E52E-4ADF-B9C3-450D1B17D82A}" srcId="{3CD4DC45-09A3-48A5-A10E-A8D8FEC40F5B}" destId="{E6FE1467-564C-47B9-AFB8-1F0F6434F36E}" srcOrd="1" destOrd="0" parTransId="{87074238-2DDD-4046-BC80-46DFA33C8589}" sibTransId="{C2F5842A-5FE7-4FE0-B66C-35498555D563}"/>
    <dgm:cxn modelId="{B0E703B7-AC1A-46BE-8150-51B4FEBF5D64}" srcId="{3CD4DC45-09A3-48A5-A10E-A8D8FEC40F5B}" destId="{EBAC758E-36A5-4BE2-AC76-9055C21A9E87}" srcOrd="0" destOrd="0" parTransId="{ECAFDCAC-96AD-4059-9AE5-9152214F4967}" sibTransId="{F461B876-F7EB-4AFF-B3AF-8BE2ACE064B2}"/>
    <dgm:cxn modelId="{1D9E97D8-FE1F-439F-9A3E-49B45DAA0663}" srcId="{3CD4DC45-09A3-48A5-A10E-A8D8FEC40F5B}" destId="{00C4DD6C-617B-45D3-8E7A-992DC8887264}" srcOrd="6" destOrd="0" parTransId="{17327457-6606-4153-A930-493E2ABCCB7F}" sibTransId="{B3FCB48D-AB0A-40E0-BC5F-31DCCDE7F994}"/>
    <dgm:cxn modelId="{445E61F2-9B43-4AF2-BAAC-44F122449A70}" type="presOf" srcId="{053AE982-78BC-4585-9B70-76377DF795B1}" destId="{A66712D7-5F43-4A7C-835E-4D18FF491BF7}" srcOrd="0" destOrd="0" presId="urn:microsoft.com/office/officeart/2008/layout/LinedList"/>
    <dgm:cxn modelId="{1F996801-E35A-42B1-833A-32D0E16F1EEA}" type="presParOf" srcId="{251DE037-DFB8-4489-AD79-F9312856A40F}" destId="{893FAD07-7AB7-4F9B-9A5F-75839BE32A9F}" srcOrd="0" destOrd="0" presId="urn:microsoft.com/office/officeart/2008/layout/LinedList"/>
    <dgm:cxn modelId="{F58D00AA-ED70-4464-B2CD-659F98005469}" type="presParOf" srcId="{251DE037-DFB8-4489-AD79-F9312856A40F}" destId="{47348058-5832-4BC1-88E3-D97814126F52}" srcOrd="1" destOrd="0" presId="urn:microsoft.com/office/officeart/2008/layout/LinedList"/>
    <dgm:cxn modelId="{FA3C7FCF-6BFC-440D-B02C-F484B1D83980}" type="presParOf" srcId="{47348058-5832-4BC1-88E3-D97814126F52}" destId="{401AEDD4-E40C-4851-B25C-37130099232E}" srcOrd="0" destOrd="0" presId="urn:microsoft.com/office/officeart/2008/layout/LinedList"/>
    <dgm:cxn modelId="{860D0DAF-6419-4C55-931A-EEB67D1AAE96}" type="presParOf" srcId="{47348058-5832-4BC1-88E3-D97814126F52}" destId="{E53FC309-0E97-40C4-ADA0-4C303A26E250}" srcOrd="1" destOrd="0" presId="urn:microsoft.com/office/officeart/2008/layout/LinedList"/>
    <dgm:cxn modelId="{71A6AE24-0EE0-4464-912A-D75FC6DA7519}" type="presParOf" srcId="{251DE037-DFB8-4489-AD79-F9312856A40F}" destId="{73FC86BF-8585-4E62-9E05-F9E213E0680C}" srcOrd="2" destOrd="0" presId="urn:microsoft.com/office/officeart/2008/layout/LinedList"/>
    <dgm:cxn modelId="{63CC7E35-67AC-456C-B4E4-F0482DB1566F}" type="presParOf" srcId="{251DE037-DFB8-4489-AD79-F9312856A40F}" destId="{D4CC48FA-DD2E-4946-B4FF-D7D7EA655007}" srcOrd="3" destOrd="0" presId="urn:microsoft.com/office/officeart/2008/layout/LinedList"/>
    <dgm:cxn modelId="{ADB0C5D2-4453-49E8-BC1D-5A58017532F5}" type="presParOf" srcId="{D4CC48FA-DD2E-4946-B4FF-D7D7EA655007}" destId="{49BC8A16-2C18-48EF-94D2-2B3B4A9EAADF}" srcOrd="0" destOrd="0" presId="urn:microsoft.com/office/officeart/2008/layout/LinedList"/>
    <dgm:cxn modelId="{2945D890-7AD9-484F-AE04-79D7D8B64D73}" type="presParOf" srcId="{D4CC48FA-DD2E-4946-B4FF-D7D7EA655007}" destId="{82AC8140-979F-4F87-AF74-B307AFD1603E}" srcOrd="1" destOrd="0" presId="urn:microsoft.com/office/officeart/2008/layout/LinedList"/>
    <dgm:cxn modelId="{E861BA21-CF9D-44FC-8A88-5F9DC2FB09A5}" type="presParOf" srcId="{251DE037-DFB8-4489-AD79-F9312856A40F}" destId="{1D2F17DA-4AF4-4228-8941-69EA43AB8C13}" srcOrd="4" destOrd="0" presId="urn:microsoft.com/office/officeart/2008/layout/LinedList"/>
    <dgm:cxn modelId="{DFE88D42-5481-45E3-96C9-5479B4D112A4}" type="presParOf" srcId="{251DE037-DFB8-4489-AD79-F9312856A40F}" destId="{BA5C72BE-99D5-40E6-87EA-9CC8BAC2E731}" srcOrd="5" destOrd="0" presId="urn:microsoft.com/office/officeart/2008/layout/LinedList"/>
    <dgm:cxn modelId="{208D02D6-5D5C-4AFF-99D3-39D5C2EB5963}" type="presParOf" srcId="{BA5C72BE-99D5-40E6-87EA-9CC8BAC2E731}" destId="{A66712D7-5F43-4A7C-835E-4D18FF491BF7}" srcOrd="0" destOrd="0" presId="urn:microsoft.com/office/officeart/2008/layout/LinedList"/>
    <dgm:cxn modelId="{9A3FE558-040C-4855-9149-3BC582B3D065}" type="presParOf" srcId="{BA5C72BE-99D5-40E6-87EA-9CC8BAC2E731}" destId="{22400DF6-BA09-4789-87D1-B31D21AC199A}" srcOrd="1" destOrd="0" presId="urn:microsoft.com/office/officeart/2008/layout/LinedList"/>
    <dgm:cxn modelId="{41A0B951-0930-42D3-8F64-EBDAD9BDBD7C}" type="presParOf" srcId="{251DE037-DFB8-4489-AD79-F9312856A40F}" destId="{A370FC75-8C0B-4257-8E28-DED265DFB54B}" srcOrd="6" destOrd="0" presId="urn:microsoft.com/office/officeart/2008/layout/LinedList"/>
    <dgm:cxn modelId="{E09A9CA0-B941-448A-AA2D-D6921F562D81}" type="presParOf" srcId="{251DE037-DFB8-4489-AD79-F9312856A40F}" destId="{099476AB-CA4D-4673-8026-8E89C9BAD78C}" srcOrd="7" destOrd="0" presId="urn:microsoft.com/office/officeart/2008/layout/LinedList"/>
    <dgm:cxn modelId="{07287B58-8E14-4CEA-854E-A7FDC27A9948}" type="presParOf" srcId="{099476AB-CA4D-4673-8026-8E89C9BAD78C}" destId="{16A90819-228D-41B0-A836-13985EC2ADD9}" srcOrd="0" destOrd="0" presId="urn:microsoft.com/office/officeart/2008/layout/LinedList"/>
    <dgm:cxn modelId="{3888EBA6-AA7E-4D76-ACFA-25C502065BF9}" type="presParOf" srcId="{099476AB-CA4D-4673-8026-8E89C9BAD78C}" destId="{35E91032-EB4C-4A77-A1CD-972F0CC1284B}" srcOrd="1" destOrd="0" presId="urn:microsoft.com/office/officeart/2008/layout/LinedList"/>
    <dgm:cxn modelId="{565BD42F-86D9-47B7-BAF4-5BE405A2BF19}" type="presParOf" srcId="{251DE037-DFB8-4489-AD79-F9312856A40F}" destId="{C391C15A-5B47-4789-822E-00FE3BA14F37}" srcOrd="8" destOrd="0" presId="urn:microsoft.com/office/officeart/2008/layout/LinedList"/>
    <dgm:cxn modelId="{7CDA523D-B2AA-4649-8F17-8A90EE26F2D6}" type="presParOf" srcId="{251DE037-DFB8-4489-AD79-F9312856A40F}" destId="{2F7AE6C6-9900-4073-9F54-D886866A0E54}" srcOrd="9" destOrd="0" presId="urn:microsoft.com/office/officeart/2008/layout/LinedList"/>
    <dgm:cxn modelId="{211CD003-F6F7-4B12-9C9E-647831BDB31F}" type="presParOf" srcId="{2F7AE6C6-9900-4073-9F54-D886866A0E54}" destId="{A13BAF3C-C363-4C65-BE2D-99E9742F24B1}" srcOrd="0" destOrd="0" presId="urn:microsoft.com/office/officeart/2008/layout/LinedList"/>
    <dgm:cxn modelId="{5BF1FCF8-A9B7-4309-9EFD-A18E7F0CA961}" type="presParOf" srcId="{2F7AE6C6-9900-4073-9F54-D886866A0E54}" destId="{05D0EFC8-D952-4D0B-BAD1-068E1B82D288}" srcOrd="1" destOrd="0" presId="urn:microsoft.com/office/officeart/2008/layout/LinedList"/>
    <dgm:cxn modelId="{1CC57300-CDA4-4DA9-A369-B35316DB38F5}" type="presParOf" srcId="{251DE037-DFB8-4489-AD79-F9312856A40F}" destId="{C1D96245-CF4B-4170-A1ED-3B5CF8694ADB}" srcOrd="10" destOrd="0" presId="urn:microsoft.com/office/officeart/2008/layout/LinedList"/>
    <dgm:cxn modelId="{E0E958A4-2D47-4032-AAB0-881C5748E333}" type="presParOf" srcId="{251DE037-DFB8-4489-AD79-F9312856A40F}" destId="{01820595-125A-4F91-984C-87937317C869}" srcOrd="11" destOrd="0" presId="urn:microsoft.com/office/officeart/2008/layout/LinedList"/>
    <dgm:cxn modelId="{C9F86241-87CB-46AC-82B3-F714E38EEEC8}" type="presParOf" srcId="{01820595-125A-4F91-984C-87937317C869}" destId="{366D6CA1-81C0-4F5B-9721-00EF32DF071A}" srcOrd="0" destOrd="0" presId="urn:microsoft.com/office/officeart/2008/layout/LinedList"/>
    <dgm:cxn modelId="{A38FFF40-7E67-4AB5-8278-40F3113595B4}" type="presParOf" srcId="{01820595-125A-4F91-984C-87937317C869}" destId="{9BD9944A-9694-40C7-8B45-F971A3B09C44}" srcOrd="1" destOrd="0" presId="urn:microsoft.com/office/officeart/2008/layout/LinedList"/>
    <dgm:cxn modelId="{A2E6CB03-D8B9-47C2-8F06-6444E8303D86}" type="presParOf" srcId="{251DE037-DFB8-4489-AD79-F9312856A40F}" destId="{25B9934D-1FD8-4B42-8F0B-0F32EAB7C23A}" srcOrd="12" destOrd="0" presId="urn:microsoft.com/office/officeart/2008/layout/LinedList"/>
    <dgm:cxn modelId="{96487E70-69D5-403B-B07E-8B6014756CC7}" type="presParOf" srcId="{251DE037-DFB8-4489-AD79-F9312856A40F}" destId="{A261D556-2EE9-4910-A4BC-429BA9523265}" srcOrd="13" destOrd="0" presId="urn:microsoft.com/office/officeart/2008/layout/LinedList"/>
    <dgm:cxn modelId="{BEC180C2-C484-4026-8EAB-E01AADBB2A0B}" type="presParOf" srcId="{A261D556-2EE9-4910-A4BC-429BA9523265}" destId="{1CA8A5F2-246F-4FD3-B9B0-890A47011088}" srcOrd="0" destOrd="0" presId="urn:microsoft.com/office/officeart/2008/layout/LinedList"/>
    <dgm:cxn modelId="{39E5A849-CE01-47F8-BBAC-3800B7700D60}" type="presParOf" srcId="{A261D556-2EE9-4910-A4BC-429BA9523265}" destId="{7813C5A2-920B-4BE0-B49A-A460CD93D483}"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5E91D9-8F73-4EBA-B45F-F6B7FE41AE69}">
      <dsp:nvSpPr>
        <dsp:cNvPr id="0" name=""/>
        <dsp:cNvSpPr/>
      </dsp:nvSpPr>
      <dsp:spPr>
        <a:xfrm>
          <a:off x="0" y="1127975"/>
          <a:ext cx="5021262" cy="599625"/>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Researching/Reconnaissance</a:t>
          </a:r>
          <a:endParaRPr lang="en-US" sz="2500" kern="1200"/>
        </a:p>
      </dsp:txBody>
      <dsp:txXfrm>
        <a:off x="29271" y="1157246"/>
        <a:ext cx="4962720" cy="541083"/>
      </dsp:txXfrm>
    </dsp:sp>
    <dsp:sp modelId="{3F391BD6-C048-40BA-B851-6A6BC8AAB968}">
      <dsp:nvSpPr>
        <dsp:cNvPr id="0" name=""/>
        <dsp:cNvSpPr/>
      </dsp:nvSpPr>
      <dsp:spPr>
        <a:xfrm>
          <a:off x="0" y="1799600"/>
          <a:ext cx="5021262" cy="599625"/>
        </a:xfrm>
        <a:prstGeom prst="roundRect">
          <a:avLst/>
        </a:prstGeom>
        <a:solidFill>
          <a:schemeClr val="accent2">
            <a:hueOff val="-482067"/>
            <a:satOff val="-3308"/>
            <a:lumOff val="169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Scanning</a:t>
          </a:r>
          <a:endParaRPr lang="en-US" sz="2500" kern="1200"/>
        </a:p>
      </dsp:txBody>
      <dsp:txXfrm>
        <a:off x="29271" y="1828871"/>
        <a:ext cx="4962720" cy="541083"/>
      </dsp:txXfrm>
    </dsp:sp>
    <dsp:sp modelId="{58DF3EAD-0ACE-4699-85E0-01401AE5AE9C}">
      <dsp:nvSpPr>
        <dsp:cNvPr id="0" name=""/>
        <dsp:cNvSpPr/>
      </dsp:nvSpPr>
      <dsp:spPr>
        <a:xfrm>
          <a:off x="0" y="2471225"/>
          <a:ext cx="5021262" cy="599625"/>
        </a:xfrm>
        <a:prstGeom prst="roundRect">
          <a:avLst/>
        </a:prstGeom>
        <a:solidFill>
          <a:schemeClr val="accent2">
            <a:hueOff val="-964133"/>
            <a:satOff val="-6616"/>
            <a:lumOff val="339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Exploiting</a:t>
          </a:r>
          <a:endParaRPr lang="en-US" sz="2500" kern="1200"/>
        </a:p>
      </dsp:txBody>
      <dsp:txXfrm>
        <a:off x="29271" y="2500496"/>
        <a:ext cx="4962720" cy="541083"/>
      </dsp:txXfrm>
    </dsp:sp>
    <dsp:sp modelId="{443A4ABE-81F9-457E-B3FE-F3D108D8D965}">
      <dsp:nvSpPr>
        <dsp:cNvPr id="0" name=""/>
        <dsp:cNvSpPr/>
      </dsp:nvSpPr>
      <dsp:spPr>
        <a:xfrm>
          <a:off x="0" y="3142850"/>
          <a:ext cx="5021262" cy="599625"/>
        </a:xfrm>
        <a:prstGeom prst="roundRect">
          <a:avLst/>
        </a:prstGeom>
        <a:solidFill>
          <a:schemeClr val="accent2">
            <a:hueOff val="-1446200"/>
            <a:satOff val="-9924"/>
            <a:lumOff val="5098"/>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Post Exploitation </a:t>
          </a:r>
          <a:endParaRPr lang="en-US" sz="2500" kern="1200"/>
        </a:p>
      </dsp:txBody>
      <dsp:txXfrm>
        <a:off x="29271" y="3172121"/>
        <a:ext cx="4962720" cy="54108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3FAD07-7AB7-4F9B-9A5F-75839BE32A9F}">
      <dsp:nvSpPr>
        <dsp:cNvPr id="0" name=""/>
        <dsp:cNvSpPr/>
      </dsp:nvSpPr>
      <dsp:spPr>
        <a:xfrm>
          <a:off x="0" y="558"/>
          <a:ext cx="6496050" cy="0"/>
        </a:xfrm>
        <a:prstGeom prst="line">
          <a:avLst/>
        </a:prstGeom>
        <a:gradFill rotWithShape="0">
          <a:gsLst>
            <a:gs pos="0">
              <a:schemeClr val="accent5">
                <a:hueOff val="0"/>
                <a:satOff val="0"/>
                <a:lumOff val="0"/>
                <a:alphaOff val="0"/>
                <a:tint val="98000"/>
                <a:lumMod val="114000"/>
              </a:schemeClr>
            </a:gs>
            <a:gs pos="100000">
              <a:schemeClr val="accent5">
                <a:hueOff val="0"/>
                <a:satOff val="0"/>
                <a:lumOff val="0"/>
                <a:alphaOff val="0"/>
                <a:shade val="90000"/>
                <a:lumMod val="84000"/>
              </a:schemeClr>
            </a:gs>
          </a:gsLst>
          <a:lin ang="5400000" scaled="0"/>
        </a:gradFill>
        <a:ln w="9525" cap="rnd" cmpd="sng" algn="ctr">
          <a:solidFill>
            <a:schemeClr val="accent5">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401AEDD4-E40C-4851-B25C-37130099232E}">
      <dsp:nvSpPr>
        <dsp:cNvPr id="0" name=""/>
        <dsp:cNvSpPr/>
      </dsp:nvSpPr>
      <dsp:spPr>
        <a:xfrm>
          <a:off x="0" y="558"/>
          <a:ext cx="6496050" cy="652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At 8:30 this morning we arrived at the event </a:t>
          </a:r>
          <a:endParaRPr lang="en-US" sz="1200" kern="1200"/>
        </a:p>
      </dsp:txBody>
      <dsp:txXfrm>
        <a:off x="0" y="558"/>
        <a:ext cx="6496050" cy="652983"/>
      </dsp:txXfrm>
    </dsp:sp>
    <dsp:sp modelId="{73FC86BF-8585-4E62-9E05-F9E213E0680C}">
      <dsp:nvSpPr>
        <dsp:cNvPr id="0" name=""/>
        <dsp:cNvSpPr/>
      </dsp:nvSpPr>
      <dsp:spPr>
        <a:xfrm>
          <a:off x="0" y="653541"/>
          <a:ext cx="6496050" cy="0"/>
        </a:xfrm>
        <a:prstGeom prst="line">
          <a:avLst/>
        </a:prstGeom>
        <a:gradFill rotWithShape="0">
          <a:gsLst>
            <a:gs pos="0">
              <a:schemeClr val="accent5">
                <a:hueOff val="131242"/>
                <a:satOff val="7048"/>
                <a:lumOff val="-2549"/>
                <a:alphaOff val="0"/>
                <a:tint val="98000"/>
                <a:lumMod val="114000"/>
              </a:schemeClr>
            </a:gs>
            <a:gs pos="100000">
              <a:schemeClr val="accent5">
                <a:hueOff val="131242"/>
                <a:satOff val="7048"/>
                <a:lumOff val="-2549"/>
                <a:alphaOff val="0"/>
                <a:shade val="90000"/>
                <a:lumMod val="84000"/>
              </a:schemeClr>
            </a:gs>
          </a:gsLst>
          <a:lin ang="5400000" scaled="0"/>
        </a:gradFill>
        <a:ln w="9525" cap="rnd" cmpd="sng" algn="ctr">
          <a:solidFill>
            <a:schemeClr val="accent5">
              <a:hueOff val="131242"/>
              <a:satOff val="7048"/>
              <a:lumOff val="-2549"/>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49BC8A16-2C18-48EF-94D2-2B3B4A9EAADF}">
      <dsp:nvSpPr>
        <dsp:cNvPr id="0" name=""/>
        <dsp:cNvSpPr/>
      </dsp:nvSpPr>
      <dsp:spPr>
        <a:xfrm>
          <a:off x="0" y="653541"/>
          <a:ext cx="6496050" cy="652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After setting up the whiteboard we realised that EC1-29 (this room) doesn’t have the same whiteboard technology as every other room in ECB</a:t>
          </a:r>
          <a:endParaRPr lang="en-US" sz="1200" kern="1200"/>
        </a:p>
      </dsp:txBody>
      <dsp:txXfrm>
        <a:off x="0" y="653541"/>
        <a:ext cx="6496050" cy="652983"/>
      </dsp:txXfrm>
    </dsp:sp>
    <dsp:sp modelId="{1D2F17DA-4AF4-4228-8941-69EA43AB8C13}">
      <dsp:nvSpPr>
        <dsp:cNvPr id="0" name=""/>
        <dsp:cNvSpPr/>
      </dsp:nvSpPr>
      <dsp:spPr>
        <a:xfrm>
          <a:off x="0" y="1306524"/>
          <a:ext cx="6496050" cy="0"/>
        </a:xfrm>
        <a:prstGeom prst="line">
          <a:avLst/>
        </a:prstGeom>
        <a:gradFill rotWithShape="0">
          <a:gsLst>
            <a:gs pos="0">
              <a:schemeClr val="accent5">
                <a:hueOff val="262483"/>
                <a:satOff val="14096"/>
                <a:lumOff val="-5098"/>
                <a:alphaOff val="0"/>
                <a:tint val="98000"/>
                <a:lumMod val="114000"/>
              </a:schemeClr>
            </a:gs>
            <a:gs pos="100000">
              <a:schemeClr val="accent5">
                <a:hueOff val="262483"/>
                <a:satOff val="14096"/>
                <a:lumOff val="-5098"/>
                <a:alphaOff val="0"/>
                <a:shade val="90000"/>
                <a:lumMod val="84000"/>
              </a:schemeClr>
            </a:gs>
          </a:gsLst>
          <a:lin ang="5400000" scaled="0"/>
        </a:gradFill>
        <a:ln w="9525" cap="rnd" cmpd="sng" algn="ctr">
          <a:solidFill>
            <a:schemeClr val="accent5">
              <a:hueOff val="262483"/>
              <a:satOff val="14096"/>
              <a:lumOff val="-5098"/>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A66712D7-5F43-4A7C-835E-4D18FF491BF7}">
      <dsp:nvSpPr>
        <dsp:cNvPr id="0" name=""/>
        <dsp:cNvSpPr/>
      </dsp:nvSpPr>
      <dsp:spPr>
        <a:xfrm>
          <a:off x="0" y="1306524"/>
          <a:ext cx="6496050" cy="652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Problem</a:t>
          </a:r>
          <a:endParaRPr lang="en-US" sz="1200" kern="1200"/>
        </a:p>
      </dsp:txBody>
      <dsp:txXfrm>
        <a:off x="0" y="1306524"/>
        <a:ext cx="6496050" cy="652983"/>
      </dsp:txXfrm>
    </dsp:sp>
    <dsp:sp modelId="{A370FC75-8C0B-4257-8E28-DED265DFB54B}">
      <dsp:nvSpPr>
        <dsp:cNvPr id="0" name=""/>
        <dsp:cNvSpPr/>
      </dsp:nvSpPr>
      <dsp:spPr>
        <a:xfrm>
          <a:off x="0" y="1959508"/>
          <a:ext cx="6496050" cy="0"/>
        </a:xfrm>
        <a:prstGeom prst="line">
          <a:avLst/>
        </a:prstGeom>
        <a:gradFill rotWithShape="0">
          <a:gsLst>
            <a:gs pos="0">
              <a:schemeClr val="accent5">
                <a:hueOff val="393725"/>
                <a:satOff val="21144"/>
                <a:lumOff val="-7647"/>
                <a:alphaOff val="0"/>
                <a:tint val="98000"/>
                <a:lumMod val="114000"/>
              </a:schemeClr>
            </a:gs>
            <a:gs pos="100000">
              <a:schemeClr val="accent5">
                <a:hueOff val="393725"/>
                <a:satOff val="21144"/>
                <a:lumOff val="-7647"/>
                <a:alphaOff val="0"/>
                <a:shade val="90000"/>
                <a:lumMod val="84000"/>
              </a:schemeClr>
            </a:gs>
          </a:gsLst>
          <a:lin ang="5400000" scaled="0"/>
        </a:gradFill>
        <a:ln w="9525" cap="rnd" cmpd="sng" algn="ctr">
          <a:solidFill>
            <a:schemeClr val="accent5">
              <a:hueOff val="393725"/>
              <a:satOff val="21144"/>
              <a:lumOff val="-7647"/>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16A90819-228D-41B0-A836-13985EC2ADD9}">
      <dsp:nvSpPr>
        <dsp:cNvPr id="0" name=""/>
        <dsp:cNvSpPr/>
      </dsp:nvSpPr>
      <dsp:spPr>
        <a:xfrm>
          <a:off x="0" y="1959508"/>
          <a:ext cx="6496050" cy="652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We then took the Via Kramer Go device out of the hacking lab (with permission) and connected it to the whiteboard</a:t>
          </a:r>
          <a:endParaRPr lang="en-US" sz="1200" kern="1200"/>
        </a:p>
      </dsp:txBody>
      <dsp:txXfrm>
        <a:off x="0" y="1959508"/>
        <a:ext cx="6496050" cy="652983"/>
      </dsp:txXfrm>
    </dsp:sp>
    <dsp:sp modelId="{C391C15A-5B47-4789-822E-00FE3BA14F37}">
      <dsp:nvSpPr>
        <dsp:cNvPr id="0" name=""/>
        <dsp:cNvSpPr/>
      </dsp:nvSpPr>
      <dsp:spPr>
        <a:xfrm>
          <a:off x="0" y="2612491"/>
          <a:ext cx="6496050" cy="0"/>
        </a:xfrm>
        <a:prstGeom prst="line">
          <a:avLst/>
        </a:prstGeom>
        <a:gradFill rotWithShape="0">
          <a:gsLst>
            <a:gs pos="0">
              <a:schemeClr val="accent5">
                <a:hueOff val="524966"/>
                <a:satOff val="28192"/>
                <a:lumOff val="-10196"/>
                <a:alphaOff val="0"/>
                <a:tint val="98000"/>
                <a:lumMod val="114000"/>
              </a:schemeClr>
            </a:gs>
            <a:gs pos="100000">
              <a:schemeClr val="accent5">
                <a:hueOff val="524966"/>
                <a:satOff val="28192"/>
                <a:lumOff val="-10196"/>
                <a:alphaOff val="0"/>
                <a:shade val="90000"/>
                <a:lumMod val="84000"/>
              </a:schemeClr>
            </a:gs>
          </a:gsLst>
          <a:lin ang="5400000" scaled="0"/>
        </a:gradFill>
        <a:ln w="9525" cap="rnd" cmpd="sng" algn="ctr">
          <a:solidFill>
            <a:schemeClr val="accent5">
              <a:hueOff val="524966"/>
              <a:satOff val="28192"/>
              <a:lumOff val="-10196"/>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A13BAF3C-C363-4C65-BE2D-99E9742F24B1}">
      <dsp:nvSpPr>
        <dsp:cNvPr id="0" name=""/>
        <dsp:cNvSpPr/>
      </dsp:nvSpPr>
      <dsp:spPr>
        <a:xfrm>
          <a:off x="0" y="2612491"/>
          <a:ext cx="6496050" cy="652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Second problem BIG problem</a:t>
          </a:r>
          <a:endParaRPr lang="en-US" sz="1200" kern="1200"/>
        </a:p>
      </dsp:txBody>
      <dsp:txXfrm>
        <a:off x="0" y="2612491"/>
        <a:ext cx="6496050" cy="652983"/>
      </dsp:txXfrm>
    </dsp:sp>
    <dsp:sp modelId="{C1D96245-CF4B-4170-A1ED-3B5CF8694ADB}">
      <dsp:nvSpPr>
        <dsp:cNvPr id="0" name=""/>
        <dsp:cNvSpPr/>
      </dsp:nvSpPr>
      <dsp:spPr>
        <a:xfrm>
          <a:off x="0" y="3265475"/>
          <a:ext cx="6496050" cy="0"/>
        </a:xfrm>
        <a:prstGeom prst="line">
          <a:avLst/>
        </a:prstGeom>
        <a:gradFill rotWithShape="0">
          <a:gsLst>
            <a:gs pos="0">
              <a:schemeClr val="accent5">
                <a:hueOff val="656208"/>
                <a:satOff val="35240"/>
                <a:lumOff val="-12745"/>
                <a:alphaOff val="0"/>
                <a:tint val="98000"/>
                <a:lumMod val="114000"/>
              </a:schemeClr>
            </a:gs>
            <a:gs pos="100000">
              <a:schemeClr val="accent5">
                <a:hueOff val="656208"/>
                <a:satOff val="35240"/>
                <a:lumOff val="-12745"/>
                <a:alphaOff val="0"/>
                <a:shade val="90000"/>
                <a:lumMod val="84000"/>
              </a:schemeClr>
            </a:gs>
          </a:gsLst>
          <a:lin ang="5400000" scaled="0"/>
        </a:gradFill>
        <a:ln w="9525" cap="rnd" cmpd="sng" algn="ctr">
          <a:solidFill>
            <a:schemeClr val="accent5">
              <a:hueOff val="656208"/>
              <a:satOff val="35240"/>
              <a:lumOff val="-12745"/>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366D6CA1-81C0-4F5B-9721-00EF32DF071A}">
      <dsp:nvSpPr>
        <dsp:cNvPr id="0" name=""/>
        <dsp:cNvSpPr/>
      </dsp:nvSpPr>
      <dsp:spPr>
        <a:xfrm>
          <a:off x="0" y="3265475"/>
          <a:ext cx="6496050" cy="652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We found out that the Via Kramer Go runs in Linux and is set up completely differently to the big whiteboards in the other rooms</a:t>
          </a:r>
          <a:endParaRPr lang="en-US" sz="1200" kern="1200"/>
        </a:p>
      </dsp:txBody>
      <dsp:txXfrm>
        <a:off x="0" y="3265475"/>
        <a:ext cx="6496050" cy="652983"/>
      </dsp:txXfrm>
    </dsp:sp>
    <dsp:sp modelId="{25B9934D-1FD8-4B42-8F0B-0F32EAB7C23A}">
      <dsp:nvSpPr>
        <dsp:cNvPr id="0" name=""/>
        <dsp:cNvSpPr/>
      </dsp:nvSpPr>
      <dsp:spPr>
        <a:xfrm>
          <a:off x="0" y="3918458"/>
          <a:ext cx="6496050" cy="0"/>
        </a:xfrm>
        <a:prstGeom prst="line">
          <a:avLst/>
        </a:prstGeom>
        <a:gradFill rotWithShape="0">
          <a:gsLst>
            <a:gs pos="0">
              <a:schemeClr val="accent5">
                <a:hueOff val="787450"/>
                <a:satOff val="42288"/>
                <a:lumOff val="-15294"/>
                <a:alphaOff val="0"/>
                <a:tint val="98000"/>
                <a:lumMod val="114000"/>
              </a:schemeClr>
            </a:gs>
            <a:gs pos="100000">
              <a:schemeClr val="accent5">
                <a:hueOff val="787450"/>
                <a:satOff val="42288"/>
                <a:lumOff val="-15294"/>
                <a:alphaOff val="0"/>
                <a:shade val="90000"/>
                <a:lumMod val="84000"/>
              </a:schemeClr>
            </a:gs>
          </a:gsLst>
          <a:lin ang="5400000" scaled="0"/>
        </a:gradFill>
        <a:ln w="9525" cap="rnd" cmpd="sng" algn="ctr">
          <a:solidFill>
            <a:schemeClr val="accent5">
              <a:hueOff val="787450"/>
              <a:satOff val="42288"/>
              <a:lumOff val="-15294"/>
              <a:alphaOff val="0"/>
            </a:schemeClr>
          </a:solidFill>
          <a:prstDash val="solid"/>
        </a:ln>
        <a:effectLst>
          <a:outerShdw blurRad="38100" dist="25400" dir="5400000" rotWithShape="0">
            <a:srgbClr val="000000">
              <a:alpha val="45000"/>
            </a:srgbClr>
          </a:outerShdw>
        </a:effectLst>
      </dsp:spPr>
      <dsp:style>
        <a:lnRef idx="1">
          <a:scrgbClr r="0" g="0" b="0"/>
        </a:lnRef>
        <a:fillRef idx="3">
          <a:scrgbClr r="0" g="0" b="0"/>
        </a:fillRef>
        <a:effectRef idx="2">
          <a:scrgbClr r="0" g="0" b="0"/>
        </a:effectRef>
        <a:fontRef idx="minor">
          <a:schemeClr val="lt1"/>
        </a:fontRef>
      </dsp:style>
    </dsp:sp>
    <dsp:sp modelId="{1CA8A5F2-246F-4FD3-B9B0-890A47011088}">
      <dsp:nvSpPr>
        <dsp:cNvPr id="0" name=""/>
        <dsp:cNvSpPr/>
      </dsp:nvSpPr>
      <dsp:spPr>
        <a:xfrm>
          <a:off x="0" y="3918458"/>
          <a:ext cx="6496050" cy="6529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After lots of quick and I mean quick research, we managed to get a shell and then privilege escalate (root/administrator user) and automate another script but are limited to the number of things we can achieve as now on a limited time</a:t>
          </a:r>
          <a:endParaRPr lang="en-US" sz="1200" kern="1200"/>
        </a:p>
      </dsp:txBody>
      <dsp:txXfrm>
        <a:off x="0" y="3918458"/>
        <a:ext cx="6496050" cy="65298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tmp>
</file>

<file path=ppt/media/image11.tmp>
</file>

<file path=ppt/media/image12.tmp>
</file>

<file path=ppt/media/image13.tmp>
</file>

<file path=ppt/media/image14.tmp>
</file>

<file path=ppt/media/image15.tmp>
</file>

<file path=ppt/media/image16.tmp>
</file>

<file path=ppt/media/image17.jpg>
</file>

<file path=ppt/media/image18.tmp>
</file>

<file path=ppt/media/image19.jpg>
</file>

<file path=ppt/media/image2.png>
</file>

<file path=ppt/media/image20.png>
</file>

<file path=ppt/media/image21.png>
</file>

<file path=ppt/media/image22.sv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51CB27-F135-4E44-A594-F545CD10BBC8}" type="datetimeFigureOut">
              <a:rPr lang="en-GB" smtClean="0"/>
              <a:t>30/03/2022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88335D-25AF-49A3-942A-73BF67108809}" type="slidenum">
              <a:rPr lang="en-GB" smtClean="0"/>
              <a:t>‹#›</a:t>
            </a:fld>
            <a:endParaRPr lang="en-GB"/>
          </a:p>
        </p:txBody>
      </p:sp>
    </p:spTree>
    <p:extLst>
      <p:ext uri="{BB962C8B-B14F-4D97-AF65-F5344CB8AC3E}">
        <p14:creationId xmlns:p14="http://schemas.microsoft.com/office/powerpoint/2010/main" val="26546507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988335D-25AF-49A3-942A-73BF67108809}" type="slidenum">
              <a:rPr lang="en-GB" smtClean="0"/>
              <a:t>5</a:t>
            </a:fld>
            <a:endParaRPr lang="en-GB"/>
          </a:p>
        </p:txBody>
      </p:sp>
    </p:spTree>
    <p:extLst>
      <p:ext uri="{BB962C8B-B14F-4D97-AF65-F5344CB8AC3E}">
        <p14:creationId xmlns:p14="http://schemas.microsoft.com/office/powerpoint/2010/main" val="2469220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988335D-25AF-49A3-942A-73BF67108809}" type="slidenum">
              <a:rPr lang="en-GB" smtClean="0"/>
              <a:t>14</a:t>
            </a:fld>
            <a:endParaRPr lang="en-GB"/>
          </a:p>
        </p:txBody>
      </p:sp>
    </p:spTree>
    <p:extLst>
      <p:ext uri="{BB962C8B-B14F-4D97-AF65-F5344CB8AC3E}">
        <p14:creationId xmlns:p14="http://schemas.microsoft.com/office/powerpoint/2010/main" val="1139717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E7AA473-D82F-4EFF-9DF7-AE6D83C51288}" type="datetime1">
              <a:rPr lang="en-US" smtClean="0"/>
              <a:t>3/30/2022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131927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4BCCD4-CEB1-405B-A443-DD9CBCBEA552}" type="datetime1">
              <a:rPr lang="en-US" smtClean="0"/>
              <a:t>3/30/2022</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FDF98CC-160E-494C-8C3C-8CDC5FA257DE}" type="slidenum">
              <a:rPr lang="en-US" smtClean="0"/>
              <a:pPr/>
              <a:t>‹#›</a:t>
            </a:fld>
            <a:endParaRPr lang="en-US" dirty="0"/>
          </a:p>
        </p:txBody>
      </p:sp>
    </p:spTree>
    <p:extLst>
      <p:ext uri="{BB962C8B-B14F-4D97-AF65-F5344CB8AC3E}">
        <p14:creationId xmlns:p14="http://schemas.microsoft.com/office/powerpoint/2010/main" val="174112437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34BCCD4-CEB1-405B-A443-DD9CBCBEA552}" type="datetime1">
              <a:rPr lang="en-US" smtClean="0"/>
              <a:t>3/30/2022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DF98CC-160E-494C-8C3C-8CDC5FA257DE}" type="slidenum">
              <a:rPr lang="en-US" smtClean="0"/>
              <a:pPr/>
              <a:t>‹#›</a:t>
            </a:fld>
            <a:endParaRPr lang="en-US" dirty="0"/>
          </a:p>
        </p:txBody>
      </p:sp>
    </p:spTree>
    <p:extLst>
      <p:ext uri="{BB962C8B-B14F-4D97-AF65-F5344CB8AC3E}">
        <p14:creationId xmlns:p14="http://schemas.microsoft.com/office/powerpoint/2010/main" val="45319919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34BCCD4-CEB1-405B-A443-DD9CBCBEA552}" type="datetime1">
              <a:rPr lang="en-US" smtClean="0"/>
              <a:t>3/30/2022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DF98CC-160E-494C-8C3C-8CDC5FA257DE}" type="slidenum">
              <a:rPr lang="en-US" smtClean="0"/>
              <a:pPr/>
              <a:t>‹#›</a:t>
            </a:fld>
            <a:endParaRPr lang="en-US" dirty="0"/>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4863922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4BCCD4-CEB1-405B-A443-DD9CBCBEA552}" type="datetime1">
              <a:rPr lang="en-US" smtClean="0"/>
              <a:t>3/30/2022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DF98CC-160E-494C-8C3C-8CDC5FA257DE}" type="slidenum">
              <a:rPr lang="en-US" smtClean="0"/>
              <a:pPr/>
              <a:t>‹#›</a:t>
            </a:fld>
            <a:endParaRPr lang="en-US" dirty="0"/>
          </a:p>
        </p:txBody>
      </p:sp>
    </p:spTree>
    <p:extLst>
      <p:ext uri="{BB962C8B-B14F-4D97-AF65-F5344CB8AC3E}">
        <p14:creationId xmlns:p14="http://schemas.microsoft.com/office/powerpoint/2010/main" val="175740845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34BCCD4-CEB1-405B-A443-DD9CBCBEA552}" type="datetime1">
              <a:rPr lang="en-US" smtClean="0"/>
              <a:t>3/30/2022</a:t>
            </a:fld>
            <a:endParaRPr lang="en-US"/>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DF98CC-160E-494C-8C3C-8CDC5FA257DE}" type="slidenum">
              <a:rPr lang="en-US" smtClean="0"/>
              <a:pPr/>
              <a:t>‹#›</a:t>
            </a:fld>
            <a:endParaRPr lang="en-US" dirty="0"/>
          </a:p>
        </p:txBody>
      </p:sp>
    </p:spTree>
    <p:extLst>
      <p:ext uri="{BB962C8B-B14F-4D97-AF65-F5344CB8AC3E}">
        <p14:creationId xmlns:p14="http://schemas.microsoft.com/office/powerpoint/2010/main" val="175835365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34BCCD4-CEB1-405B-A443-DD9CBCBEA552}" type="datetime1">
              <a:rPr lang="en-US" smtClean="0"/>
              <a:t>3/30/2022</a:t>
            </a:fld>
            <a:endParaRPr lang="en-US"/>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DF98CC-160E-494C-8C3C-8CDC5FA257DE}" type="slidenum">
              <a:rPr lang="en-US" smtClean="0"/>
              <a:pPr/>
              <a:t>‹#›</a:t>
            </a:fld>
            <a:endParaRPr lang="en-US" dirty="0"/>
          </a:p>
        </p:txBody>
      </p:sp>
    </p:spTree>
    <p:extLst>
      <p:ext uri="{BB962C8B-B14F-4D97-AF65-F5344CB8AC3E}">
        <p14:creationId xmlns:p14="http://schemas.microsoft.com/office/powerpoint/2010/main" val="408171606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12F1F0-FE2D-4C1C-B320-8CB9BE735F0F}" type="datetime1">
              <a:rPr lang="en-US" smtClean="0"/>
              <a:t>3/30/2022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120416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F1B96C-10FD-4EBC-9029-9652B7535D02}" type="datetime1">
              <a:rPr lang="en-US" smtClean="0"/>
              <a:t>3/30/2022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625684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878474-CC00-4A95-9D50-A41C12D1EEC4}" type="datetime1">
              <a:rPr lang="en-US" smtClean="0"/>
              <a:t>3/30/2022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70393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F38C8B4-7FBB-408F-BDB9-F0496874AFB2}" type="datetime1">
              <a:rPr lang="en-US" smtClean="0"/>
              <a:t>3/30/2022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058116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B8EE20-A5E2-47D3-8F6D-A2BA7AB2E093}" type="datetime1">
              <a:rPr lang="en-US" smtClean="0"/>
              <a:t>3/30/2022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13951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82CF99-132F-413F-B7EF-71A5C33F2ED6}" type="datetime1">
              <a:rPr lang="en-US" smtClean="0"/>
              <a:t>3/30/2022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6379442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1F17AE06-98E0-4D9F-A059-92C3548821BB}" type="datetime1">
              <a:rPr lang="en-US" smtClean="0"/>
              <a:t>3/30/2022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338172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FBA00CA-3DDC-4705-B840-978EF5EA0707}" type="datetime1">
              <a:rPr lang="en-US" smtClean="0"/>
              <a:t>3/30/2022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887977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FC366D49-0BBA-4C5A-AD96-6448CA63451A}" type="datetime1">
              <a:rPr lang="en-US" smtClean="0"/>
              <a:t>3/30/2022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042011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F4EB293-A316-472D-A8B4-6947CF1A12B7}" type="datetime1">
              <a:rPr lang="en-US" smtClean="0"/>
              <a:t>3/30/2022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223240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34BCCD4-CEB1-405B-A443-DD9CBCBEA552}" type="datetime1">
              <a:rPr lang="en-US" smtClean="0"/>
              <a:t>3/30/2022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FDF98CC-160E-494C-8C3C-8CDC5FA257DE}" type="slidenum">
              <a:rPr lang="en-US" smtClean="0"/>
              <a:pPr/>
              <a:t>‹#›</a:t>
            </a:fld>
            <a:endParaRPr lang="en-US" dirty="0"/>
          </a:p>
        </p:txBody>
      </p:sp>
    </p:spTree>
    <p:extLst>
      <p:ext uri="{BB962C8B-B14F-4D97-AF65-F5344CB8AC3E}">
        <p14:creationId xmlns:p14="http://schemas.microsoft.com/office/powerpoint/2010/main" val="3500147495"/>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https://www.cvedetails.com/cve/CVE-2010-0028/"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tmp"/></Relationships>
</file>

<file path=ppt/slides/_rels/slide11.xml.rels><?xml version="1.0" encoding="UTF-8" standalone="yes"?>
<Relationships xmlns="http://schemas.openxmlformats.org/package/2006/relationships"><Relationship Id="rId8" Type="http://schemas.openxmlformats.org/officeDocument/2006/relationships/image" Target="../media/image12.tmp"/><Relationship Id="rId3" Type="http://schemas.openxmlformats.org/officeDocument/2006/relationships/image" Target="../media/image2.png"/><Relationship Id="rId7" Type="http://schemas.openxmlformats.org/officeDocument/2006/relationships/image" Target="../media/image11.tmp"/><Relationship Id="rId2" Type="http://schemas.openxmlformats.org/officeDocument/2006/relationships/image" Target="../media/image1.jpeg"/><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13.tmp"/><Relationship Id="rId3" Type="http://schemas.openxmlformats.org/officeDocument/2006/relationships/image" Target="../media/image2.png"/><Relationship Id="rId7" Type="http://schemas.openxmlformats.org/officeDocument/2006/relationships/hyperlink" Target="https://ip/cgi-bin/exploit" TargetMode="External"/><Relationship Id="rId2" Type="http://schemas.openxmlformats.org/officeDocument/2006/relationships/image" Target="../media/image1.jpeg"/><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14.tmp"/></Relationships>
</file>

<file path=ppt/slides/_rels/slide13.xml.rels><?xml version="1.0" encoding="UTF-8" standalone="yes"?>
<Relationships xmlns="http://schemas.openxmlformats.org/package/2006/relationships"><Relationship Id="rId8" Type="http://schemas.openxmlformats.org/officeDocument/2006/relationships/hyperlink" Target="https://ip/cgi-bin/exploit" TargetMode="External"/><Relationship Id="rId3" Type="http://schemas.openxmlformats.org/officeDocument/2006/relationships/image" Target="../media/image2.png"/><Relationship Id="rId7" Type="http://schemas.openxmlformats.org/officeDocument/2006/relationships/image" Target="../media/image15.tmp"/><Relationship Id="rId2" Type="http://schemas.openxmlformats.org/officeDocument/2006/relationships/image" Target="../media/image1.jpeg"/><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16.tmp"/></Relationships>
</file>

<file path=ppt/slides/_rels/slide14.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19.jpg"/><Relationship Id="rId4" Type="http://schemas.openxmlformats.org/officeDocument/2006/relationships/image" Target="../media/image2.png"/><Relationship Id="rId9" Type="http://schemas.openxmlformats.org/officeDocument/2006/relationships/image" Target="../media/image18.tmp"/></Relationships>
</file>

<file path=ppt/slides/_rels/slide15.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3.png"/><Relationship Id="rId7" Type="http://schemas.openxmlformats.org/officeDocument/2006/relationships/diagramLayout" Target="../diagrams/layout2.xml"/><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diagramData" Target="../diagrams/data2.xml"/><Relationship Id="rId5" Type="http://schemas.openxmlformats.org/officeDocument/2006/relationships/image" Target="../media/image5.png"/><Relationship Id="rId10" Type="http://schemas.microsoft.com/office/2007/relationships/diagramDrawing" Target="../diagrams/drawing2.xml"/><Relationship Id="rId4" Type="http://schemas.openxmlformats.org/officeDocument/2006/relationships/image" Target="../media/image4.png"/><Relationship Id="rId9" Type="http://schemas.openxmlformats.org/officeDocument/2006/relationships/diagramColors" Target="../diagrams/colors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2.png"/><Relationship Id="rId7"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9.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BED40652-2041-40A8-BD19-21743226681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0" name="Picture 39">
            <a:extLst>
              <a:ext uri="{FF2B5EF4-FFF2-40B4-BE49-F238E27FC236}">
                <a16:creationId xmlns:a16="http://schemas.microsoft.com/office/drawing/2014/main" id="{3F9E3962-D4A6-4AE1-88E9-74BCE5EB88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2" name="Oval 41">
            <a:extLst>
              <a:ext uri="{FF2B5EF4-FFF2-40B4-BE49-F238E27FC236}">
                <a16:creationId xmlns:a16="http://schemas.microsoft.com/office/drawing/2014/main" id="{4C6C9A81-EBD8-4A7D-BE1B-7520E2A46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4" name="Picture 43">
            <a:extLst>
              <a:ext uri="{FF2B5EF4-FFF2-40B4-BE49-F238E27FC236}">
                <a16:creationId xmlns:a16="http://schemas.microsoft.com/office/drawing/2014/main" id="{79C71F41-5AA1-428C-A1E3-0BD5A76911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46" name="Picture 45">
            <a:extLst>
              <a:ext uri="{FF2B5EF4-FFF2-40B4-BE49-F238E27FC236}">
                <a16:creationId xmlns:a16="http://schemas.microsoft.com/office/drawing/2014/main" id="{8AA17048-7FB7-46CB-B99B-8D9D66ECA5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48" name="Rectangle 47">
            <a:extLst>
              <a:ext uri="{FF2B5EF4-FFF2-40B4-BE49-F238E27FC236}">
                <a16:creationId xmlns:a16="http://schemas.microsoft.com/office/drawing/2014/main" id="{1CFBC036-F1E2-42B1-B205-11560583B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5DEB23F-4198-404E-8087-8725A6BBA615}"/>
              </a:ext>
            </a:extLst>
          </p:cNvPr>
          <p:cNvSpPr>
            <a:spLocks noGrp="1"/>
          </p:cNvSpPr>
          <p:nvPr>
            <p:ph type="title"/>
          </p:nvPr>
        </p:nvSpPr>
        <p:spPr>
          <a:xfrm>
            <a:off x="1154955" y="1447800"/>
            <a:ext cx="4752399" cy="3329581"/>
          </a:xfrm>
        </p:spPr>
        <p:txBody>
          <a:bodyPr vert="horz" lIns="91440" tIns="45720" rIns="91440" bIns="45720" rtlCol="0" anchor="b">
            <a:normAutofit fontScale="90000"/>
          </a:bodyPr>
          <a:lstStyle/>
          <a:p>
            <a:pPr>
              <a:lnSpc>
                <a:spcPct val="90000"/>
              </a:lnSpc>
            </a:pPr>
            <a:r>
              <a:rPr lang="en-US" sz="5600" dirty="0"/>
              <a:t>People who test Pens on Whiteboards</a:t>
            </a:r>
            <a:br>
              <a:rPr lang="en-US" sz="5600" dirty="0"/>
            </a:br>
            <a:r>
              <a:rPr lang="en-US" sz="5600" dirty="0"/>
              <a:t>-Whiteboard Hacking</a:t>
            </a:r>
          </a:p>
        </p:txBody>
      </p:sp>
      <p:sp>
        <p:nvSpPr>
          <p:cNvPr id="50" name="Freeform 7">
            <a:extLst>
              <a:ext uri="{FF2B5EF4-FFF2-40B4-BE49-F238E27FC236}">
                <a16:creationId xmlns:a16="http://schemas.microsoft.com/office/drawing/2014/main" id="{CCFB26EB-58FC-49A5-8AEF-82A1B1D14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2449"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52" name="Rectangle 51">
            <a:extLst>
              <a:ext uri="{FF2B5EF4-FFF2-40B4-BE49-F238E27FC236}">
                <a16:creationId xmlns:a16="http://schemas.microsoft.com/office/drawing/2014/main" id="{C1C35B07-0A9A-4306-B16C-345C587724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0109" y="0"/>
            <a:ext cx="4991892"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
            <a:extLst>
              <a:ext uri="{FF2B5EF4-FFF2-40B4-BE49-F238E27FC236}">
                <a16:creationId xmlns:a16="http://schemas.microsoft.com/office/drawing/2014/main" id="{582B0CA7-31B2-4E5F-BE40-88477EC287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3539006"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56" name="Rectangle 55">
            <a:extLst>
              <a:ext uri="{FF2B5EF4-FFF2-40B4-BE49-F238E27FC236}">
                <a16:creationId xmlns:a16="http://schemas.microsoft.com/office/drawing/2014/main" id="{DF2C1DB7-F1AD-413B-BB49-2073362AD6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Picture 6" descr="Diagram&#10;&#10;Description automatically generated">
            <a:extLst>
              <a:ext uri="{FF2B5EF4-FFF2-40B4-BE49-F238E27FC236}">
                <a16:creationId xmlns:a16="http://schemas.microsoft.com/office/drawing/2014/main" id="{DCCFF82B-2A17-49F5-978D-7F06BE720C6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66931" y="1204972"/>
            <a:ext cx="3833691" cy="5418641"/>
          </a:xfrm>
          <a:prstGeom prst="rect">
            <a:avLst/>
          </a:prstGeom>
          <a:effectLst/>
        </p:spPr>
      </p:pic>
    </p:spTree>
    <p:extLst>
      <p:ext uri="{BB962C8B-B14F-4D97-AF65-F5344CB8AC3E}">
        <p14:creationId xmlns:p14="http://schemas.microsoft.com/office/powerpoint/2010/main" val="3863365199"/>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5C116-1CA3-44DC-A713-E97BE6FF8463}"/>
              </a:ext>
            </a:extLst>
          </p:cNvPr>
          <p:cNvSpPr>
            <a:spLocks noGrp="1"/>
          </p:cNvSpPr>
          <p:nvPr>
            <p:ph type="title"/>
          </p:nvPr>
        </p:nvSpPr>
        <p:spPr>
          <a:xfrm>
            <a:off x="648931" y="629266"/>
            <a:ext cx="4166510" cy="1622321"/>
          </a:xfrm>
        </p:spPr>
        <p:txBody>
          <a:bodyPr>
            <a:normAutofit/>
          </a:bodyPr>
          <a:lstStyle/>
          <a:p>
            <a:r>
              <a:rPr lang="en-GB" dirty="0"/>
              <a:t>Telnet – What we tried to do</a:t>
            </a:r>
          </a:p>
        </p:txBody>
      </p:sp>
      <p:sp>
        <p:nvSpPr>
          <p:cNvPr id="3" name="Content Placeholder 2">
            <a:extLst>
              <a:ext uri="{FF2B5EF4-FFF2-40B4-BE49-F238E27FC236}">
                <a16:creationId xmlns:a16="http://schemas.microsoft.com/office/drawing/2014/main" id="{5DC78617-D3E2-4A2B-ACA3-430649B8D6E1}"/>
              </a:ext>
            </a:extLst>
          </p:cNvPr>
          <p:cNvSpPr>
            <a:spLocks noGrp="1"/>
          </p:cNvSpPr>
          <p:nvPr>
            <p:ph idx="1"/>
          </p:nvPr>
        </p:nvSpPr>
        <p:spPr>
          <a:xfrm>
            <a:off x="648931" y="2438400"/>
            <a:ext cx="4166509" cy="3785419"/>
          </a:xfrm>
        </p:spPr>
        <p:txBody>
          <a:bodyPr>
            <a:normAutofit/>
          </a:bodyPr>
          <a:lstStyle/>
          <a:p>
            <a:pPr>
              <a:lnSpc>
                <a:spcPct val="90000"/>
              </a:lnSpc>
            </a:pPr>
            <a:r>
              <a:rPr lang="en-GB" sz="1300" dirty="0"/>
              <a:t>Reboot: 6/10: the command allows to reboot the whiteboard, it was really useful when we tried the physical approach since the BIOS info stated whether there was a keyboard connected</a:t>
            </a:r>
          </a:p>
          <a:p>
            <a:pPr>
              <a:lnSpc>
                <a:spcPct val="90000"/>
              </a:lnSpc>
            </a:pPr>
            <a:r>
              <a:rPr lang="en-GB" sz="1300" dirty="0"/>
              <a:t>Launch 10/10: the command allows to specify an URL the whiteboard will open IE and try to connect to the specified URL. Here we realized that the whiteboard couldn’t connect to the internet. We also tried to boot MS Paint to try to gain RCE (</a:t>
            </a:r>
            <a:r>
              <a:rPr lang="en-GB" sz="1300" b="0" i="0" dirty="0">
                <a:effectLst/>
                <a:latin typeface="Verdana" panose="020B0604030504040204" pitchFamily="34" charset="0"/>
                <a:hlinkClick r:id="rId3" tooltip="CVE-2010-0028 security vulnerability details"/>
              </a:rPr>
              <a:t>CVE-2010-0028</a:t>
            </a:r>
            <a:r>
              <a:rPr lang="en-GB" sz="1300" b="0" i="0" dirty="0">
                <a:effectLst/>
                <a:latin typeface="Verdana" panose="020B0604030504040204" pitchFamily="34" charset="0"/>
              </a:rPr>
              <a:t>) </a:t>
            </a:r>
            <a:r>
              <a:rPr lang="en-GB" sz="1300" b="0" i="0" dirty="0">
                <a:effectLst/>
              </a:rPr>
              <a:t>but it wasn’t installed.</a:t>
            </a:r>
          </a:p>
          <a:p>
            <a:pPr>
              <a:lnSpc>
                <a:spcPct val="90000"/>
              </a:lnSpc>
            </a:pPr>
            <a:r>
              <a:rPr lang="en-GB" sz="1300" dirty="0"/>
              <a:t>WIFI Guest Mode 8/10: the command would allow the user to remotely setup the guest mode on Wi-Fi which would have allowed us to connect and be on the same network as the whiteboard. Unfortunately, the command isn’t available on this model of whiteboard.</a:t>
            </a:r>
          </a:p>
        </p:txBody>
      </p:sp>
      <p:sp>
        <p:nvSpPr>
          <p:cNvPr id="10" name="Freeform 31">
            <a:extLst>
              <a:ext uri="{FF2B5EF4-FFF2-40B4-BE49-F238E27FC236}">
                <a16:creationId xmlns:a16="http://schemas.microsoft.com/office/drawing/2014/main" id="{8DB9BC10-DABC-48C4-BF24-E621264B0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2" name="Rectangle 11">
            <a:extLst>
              <a:ext uri="{FF2B5EF4-FFF2-40B4-BE49-F238E27FC236}">
                <a16:creationId xmlns:a16="http://schemas.microsoft.com/office/drawing/2014/main" id="{38348FA2-1392-4EC3-AF8B-6A64B797C7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3992" y="0"/>
            <a:ext cx="609842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5">
            <a:extLst>
              <a:ext uri="{FF2B5EF4-FFF2-40B4-BE49-F238E27FC236}">
                <a16:creationId xmlns:a16="http://schemas.microsoft.com/office/drawing/2014/main" id="{93CB2C36-347C-4705-BC75-94EAB8FF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5" name="Picture 4" descr="Graphical user interface, application&#10;&#10;Description automatically generated">
            <a:extLst>
              <a:ext uri="{FF2B5EF4-FFF2-40B4-BE49-F238E27FC236}">
                <a16:creationId xmlns:a16="http://schemas.microsoft.com/office/drawing/2014/main" id="{E5684A44-93FE-475E-8659-778D085615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3992" y="803462"/>
            <a:ext cx="5449889" cy="5251072"/>
          </a:xfrm>
          <a:prstGeom prst="rect">
            <a:avLst/>
          </a:prstGeom>
          <a:effectLst/>
        </p:spPr>
      </p:pic>
      <p:sp>
        <p:nvSpPr>
          <p:cNvPr id="16" name="Rectangle 15">
            <a:extLst>
              <a:ext uri="{FF2B5EF4-FFF2-40B4-BE49-F238E27FC236}">
                <a16:creationId xmlns:a16="http://schemas.microsoft.com/office/drawing/2014/main" id="{4437D23E-7DA0-4020-B991-9734AB977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46921567"/>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pic>
        <p:nvPicPr>
          <p:cNvPr id="88" name="Picture 87">
            <a:extLst>
              <a:ext uri="{FF2B5EF4-FFF2-40B4-BE49-F238E27FC236}">
                <a16:creationId xmlns:a16="http://schemas.microsoft.com/office/drawing/2014/main" id="{21324A7B-AF6E-47CE-BBF8-5A8C8DE3305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90" name="Picture 89">
            <a:extLst>
              <a:ext uri="{FF2B5EF4-FFF2-40B4-BE49-F238E27FC236}">
                <a16:creationId xmlns:a16="http://schemas.microsoft.com/office/drawing/2014/main" id="{3C7BEFBC-F1F7-45AB-AF64-D082B980DA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92" name="Oval 91">
            <a:extLst>
              <a:ext uri="{FF2B5EF4-FFF2-40B4-BE49-F238E27FC236}">
                <a16:creationId xmlns:a16="http://schemas.microsoft.com/office/drawing/2014/main" id="{90CA4844-0296-471B-9BF0-17E550105D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4" name="Picture 93">
            <a:extLst>
              <a:ext uri="{FF2B5EF4-FFF2-40B4-BE49-F238E27FC236}">
                <a16:creationId xmlns:a16="http://schemas.microsoft.com/office/drawing/2014/main" id="{278459C9-AC6C-438D-99D2-A565175AAA3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96" name="Picture 95">
            <a:extLst>
              <a:ext uri="{FF2B5EF4-FFF2-40B4-BE49-F238E27FC236}">
                <a16:creationId xmlns:a16="http://schemas.microsoft.com/office/drawing/2014/main" id="{B35D38F3-2985-4151-AA8D-E88DA67208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98" name="Rectangle 97">
            <a:extLst>
              <a:ext uri="{FF2B5EF4-FFF2-40B4-BE49-F238E27FC236}">
                <a16:creationId xmlns:a16="http://schemas.microsoft.com/office/drawing/2014/main" id="{D55808EB-34D0-4AE5-A7BE-EF31133B8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B4A4C9D-FBA6-4241-9B94-B6E2E5643C47}"/>
              </a:ext>
            </a:extLst>
          </p:cNvPr>
          <p:cNvSpPr>
            <a:spLocks noGrp="1"/>
          </p:cNvSpPr>
          <p:nvPr>
            <p:ph type="title"/>
          </p:nvPr>
        </p:nvSpPr>
        <p:spPr>
          <a:xfrm>
            <a:off x="646112" y="452718"/>
            <a:ext cx="4165580" cy="1400530"/>
          </a:xfrm>
        </p:spPr>
        <p:txBody>
          <a:bodyPr vert="horz" lIns="91440" tIns="45720" rIns="91440" bIns="45720" rtlCol="0" anchor="t">
            <a:normAutofit/>
          </a:bodyPr>
          <a:lstStyle/>
          <a:p>
            <a:r>
              <a:rPr lang="en-US"/>
              <a:t>Exploitation- Remote</a:t>
            </a:r>
          </a:p>
        </p:txBody>
      </p:sp>
      <p:sp>
        <p:nvSpPr>
          <p:cNvPr id="100" name="Freeform 23">
            <a:extLst>
              <a:ext uri="{FF2B5EF4-FFF2-40B4-BE49-F238E27FC236}">
                <a16:creationId xmlns:a16="http://schemas.microsoft.com/office/drawing/2014/main" id="{03AB108C-BDDC-44FB-8807-C8BCFA1ECF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02" name="Freeform 5">
            <a:extLst>
              <a:ext uri="{FF2B5EF4-FFF2-40B4-BE49-F238E27FC236}">
                <a16:creationId xmlns:a16="http://schemas.microsoft.com/office/drawing/2014/main" id="{32A09DC1-DBD1-47F5-AD85-91D4282A80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104" name="Rectangle 103">
            <a:extLst>
              <a:ext uri="{FF2B5EF4-FFF2-40B4-BE49-F238E27FC236}">
                <a16:creationId xmlns:a16="http://schemas.microsoft.com/office/drawing/2014/main" id="{A0A132F4-1366-4FE7-B926-46855B404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4411" y="0"/>
            <a:ext cx="609800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agram&#10;&#10;Description automatically generated with medium confidence">
            <a:extLst>
              <a:ext uri="{FF2B5EF4-FFF2-40B4-BE49-F238E27FC236}">
                <a16:creationId xmlns:a16="http://schemas.microsoft.com/office/drawing/2014/main" id="{3FC88D45-2D86-41BA-AAC9-4026C161FB2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54690" y="647699"/>
            <a:ext cx="4528911" cy="2162555"/>
          </a:xfrm>
          <a:prstGeom prst="rect">
            <a:avLst/>
          </a:prstGeom>
          <a:effectLst/>
        </p:spPr>
      </p:pic>
      <p:sp>
        <p:nvSpPr>
          <p:cNvPr id="106" name="Rectangle 105">
            <a:extLst>
              <a:ext uri="{FF2B5EF4-FFF2-40B4-BE49-F238E27FC236}">
                <a16:creationId xmlns:a16="http://schemas.microsoft.com/office/drawing/2014/main" id="{397651E4-CAAE-4DB7-B319-EFBAD1C11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Box 2">
            <a:extLst>
              <a:ext uri="{FF2B5EF4-FFF2-40B4-BE49-F238E27FC236}">
                <a16:creationId xmlns:a16="http://schemas.microsoft.com/office/drawing/2014/main" id="{C877F96E-85D4-4F6E-889D-2525DB43A571}"/>
              </a:ext>
            </a:extLst>
          </p:cNvPr>
          <p:cNvSpPr txBox="1"/>
          <p:nvPr/>
        </p:nvSpPr>
        <p:spPr>
          <a:xfrm>
            <a:off x="646113" y="2052918"/>
            <a:ext cx="4165146" cy="4195481"/>
          </a:xfrm>
          <a:prstGeom prst="rect">
            <a:avLst/>
          </a:prstGeom>
        </p:spPr>
        <p:txBody>
          <a:bodyPr vert="horz" lIns="91440" tIns="45720" rIns="91440" bIns="45720" rtlCol="0">
            <a:normAutofit/>
          </a:bodyPr>
          <a:lstStyle/>
          <a:p>
            <a:pPr marL="342900" indent="-342900">
              <a:spcBef>
                <a:spcPts val="1000"/>
              </a:spcBef>
              <a:buClr>
                <a:schemeClr val="accent1"/>
              </a:buClr>
              <a:buSzPct val="80000"/>
              <a:buFont typeface="Wingdings 3" charset="2"/>
              <a:buChar char=""/>
            </a:pPr>
            <a:r>
              <a:rPr lang="en-US" dirty="0">
                <a:latin typeface="+mj-lt"/>
                <a:ea typeface="+mj-ea"/>
                <a:cs typeface="+mj-cs"/>
              </a:rPr>
              <a:t>In the VIA Management setting’s, we can locate whiteboard which let’s us via files </a:t>
            </a:r>
          </a:p>
          <a:p>
            <a:pPr marL="342900" indent="-342900">
              <a:spcBef>
                <a:spcPts val="1000"/>
              </a:spcBef>
              <a:buClr>
                <a:schemeClr val="accent1"/>
              </a:buClr>
              <a:buSzPct val="80000"/>
              <a:buFont typeface="Wingdings 3" charset="2"/>
              <a:buChar char=""/>
            </a:pPr>
            <a:r>
              <a:rPr lang="en-US" dirty="0">
                <a:latin typeface="+mj-lt"/>
                <a:ea typeface="+mj-ea"/>
                <a:cs typeface="+mj-cs"/>
              </a:rPr>
              <a:t>After </a:t>
            </a:r>
            <a:r>
              <a:rPr lang="en-US" dirty="0" err="1">
                <a:latin typeface="+mj-lt"/>
                <a:ea typeface="+mj-ea"/>
                <a:cs typeface="+mj-cs"/>
              </a:rPr>
              <a:t>realising</a:t>
            </a:r>
            <a:r>
              <a:rPr lang="en-US" dirty="0">
                <a:latin typeface="+mj-lt"/>
                <a:ea typeface="+mj-ea"/>
                <a:cs typeface="+mj-cs"/>
              </a:rPr>
              <a:t> we could access the PHP browser page “</a:t>
            </a:r>
            <a:r>
              <a:rPr lang="en-US" dirty="0" err="1">
                <a:latin typeface="+mj-lt"/>
                <a:ea typeface="+mj-ea"/>
                <a:cs typeface="+mj-cs"/>
              </a:rPr>
              <a:t>browseSystemFiles.php?path</a:t>
            </a:r>
            <a:r>
              <a:rPr lang="en-US" dirty="0">
                <a:latin typeface="+mj-lt"/>
                <a:ea typeface="+mj-ea"/>
                <a:cs typeface="+mj-cs"/>
              </a:rPr>
              <a:t>=*anything*” via the settings. We realised that we could openly look at the files installed.</a:t>
            </a:r>
          </a:p>
          <a:p>
            <a:pPr marL="342900" indent="-342900">
              <a:spcBef>
                <a:spcPts val="1000"/>
              </a:spcBef>
              <a:buClr>
                <a:schemeClr val="accent1"/>
              </a:buClr>
              <a:buSzPct val="80000"/>
              <a:buFont typeface="Wingdings 3" charset="2"/>
              <a:buChar char=""/>
            </a:pPr>
            <a:endParaRPr lang="en-US" dirty="0">
              <a:latin typeface="+mj-lt"/>
              <a:ea typeface="+mj-ea"/>
              <a:cs typeface="+mj-cs"/>
            </a:endParaRPr>
          </a:p>
        </p:txBody>
      </p:sp>
      <p:pic>
        <p:nvPicPr>
          <p:cNvPr id="7" name="Picture 6" descr="Graphical user interface, application&#10;&#10;Description automatically generated">
            <a:extLst>
              <a:ext uri="{FF2B5EF4-FFF2-40B4-BE49-F238E27FC236}">
                <a16:creationId xmlns:a16="http://schemas.microsoft.com/office/drawing/2014/main" id="{D855EA34-E1F5-47D2-B369-AC55565A213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73592" y="3006197"/>
            <a:ext cx="4091106" cy="3242202"/>
          </a:xfrm>
          <a:prstGeom prst="rect">
            <a:avLst/>
          </a:prstGeom>
          <a:effectLst/>
        </p:spPr>
      </p:pic>
    </p:spTree>
    <p:extLst>
      <p:ext uri="{BB962C8B-B14F-4D97-AF65-F5344CB8AC3E}">
        <p14:creationId xmlns:p14="http://schemas.microsoft.com/office/powerpoint/2010/main" val="2906945816"/>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pic>
        <p:nvPicPr>
          <p:cNvPr id="87" name="Picture 66">
            <a:extLst>
              <a:ext uri="{FF2B5EF4-FFF2-40B4-BE49-F238E27FC236}">
                <a16:creationId xmlns:a16="http://schemas.microsoft.com/office/drawing/2014/main" id="{21324A7B-AF6E-47CE-BBF8-5A8C8DE3305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88" name="Picture 68">
            <a:extLst>
              <a:ext uri="{FF2B5EF4-FFF2-40B4-BE49-F238E27FC236}">
                <a16:creationId xmlns:a16="http://schemas.microsoft.com/office/drawing/2014/main" id="{3C7BEFBC-F1F7-45AB-AF64-D082B980DA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89" name="Oval 70">
            <a:extLst>
              <a:ext uri="{FF2B5EF4-FFF2-40B4-BE49-F238E27FC236}">
                <a16:creationId xmlns:a16="http://schemas.microsoft.com/office/drawing/2014/main" id="{90CA4844-0296-471B-9BF0-17E550105D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0" name="Picture 72">
            <a:extLst>
              <a:ext uri="{FF2B5EF4-FFF2-40B4-BE49-F238E27FC236}">
                <a16:creationId xmlns:a16="http://schemas.microsoft.com/office/drawing/2014/main" id="{278459C9-AC6C-438D-99D2-A565175AAA3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91" name="Picture 74">
            <a:extLst>
              <a:ext uri="{FF2B5EF4-FFF2-40B4-BE49-F238E27FC236}">
                <a16:creationId xmlns:a16="http://schemas.microsoft.com/office/drawing/2014/main" id="{B35D38F3-2985-4151-AA8D-E88DA67208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92" name="Rectangle 76">
            <a:extLst>
              <a:ext uri="{FF2B5EF4-FFF2-40B4-BE49-F238E27FC236}">
                <a16:creationId xmlns:a16="http://schemas.microsoft.com/office/drawing/2014/main" id="{D55808EB-34D0-4AE5-A7BE-EF31133B8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B4A4C9D-FBA6-4241-9B94-B6E2E5643C47}"/>
              </a:ext>
            </a:extLst>
          </p:cNvPr>
          <p:cNvSpPr>
            <a:spLocks noGrp="1"/>
          </p:cNvSpPr>
          <p:nvPr>
            <p:ph type="title"/>
          </p:nvPr>
        </p:nvSpPr>
        <p:spPr>
          <a:xfrm>
            <a:off x="646112" y="452718"/>
            <a:ext cx="4165580" cy="1400530"/>
          </a:xfrm>
        </p:spPr>
        <p:txBody>
          <a:bodyPr vert="horz" lIns="91440" tIns="45720" rIns="91440" bIns="45720" rtlCol="0" anchor="t">
            <a:normAutofit/>
          </a:bodyPr>
          <a:lstStyle/>
          <a:p>
            <a:r>
              <a:rPr lang="en-US"/>
              <a:t>Exploitation- Remote</a:t>
            </a:r>
          </a:p>
        </p:txBody>
      </p:sp>
      <p:sp>
        <p:nvSpPr>
          <p:cNvPr id="93" name="Freeform 23">
            <a:extLst>
              <a:ext uri="{FF2B5EF4-FFF2-40B4-BE49-F238E27FC236}">
                <a16:creationId xmlns:a16="http://schemas.microsoft.com/office/drawing/2014/main" id="{1A165A8D-887E-4675-BEEB-E8DB52B57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94" name="Freeform 5">
            <a:extLst>
              <a:ext uri="{FF2B5EF4-FFF2-40B4-BE49-F238E27FC236}">
                <a16:creationId xmlns:a16="http://schemas.microsoft.com/office/drawing/2014/main" id="{F1911C94-D0FD-48A9-BE3D-A8781726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95" name="Rectangle 82">
            <a:extLst>
              <a:ext uri="{FF2B5EF4-FFF2-40B4-BE49-F238E27FC236}">
                <a16:creationId xmlns:a16="http://schemas.microsoft.com/office/drawing/2014/main" id="{AF9F95BD-CC4C-44E9-9DCE-594CFD9C9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4411" y="0"/>
            <a:ext cx="609800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84">
            <a:extLst>
              <a:ext uri="{FF2B5EF4-FFF2-40B4-BE49-F238E27FC236}">
                <a16:creationId xmlns:a16="http://schemas.microsoft.com/office/drawing/2014/main" id="{06DA3C80-620E-4152-8657-94662219E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Box 2">
            <a:extLst>
              <a:ext uri="{FF2B5EF4-FFF2-40B4-BE49-F238E27FC236}">
                <a16:creationId xmlns:a16="http://schemas.microsoft.com/office/drawing/2014/main" id="{C877F96E-85D4-4F6E-889D-2525DB43A571}"/>
              </a:ext>
            </a:extLst>
          </p:cNvPr>
          <p:cNvSpPr txBox="1"/>
          <p:nvPr/>
        </p:nvSpPr>
        <p:spPr>
          <a:xfrm>
            <a:off x="646113" y="2052918"/>
            <a:ext cx="4165146" cy="4195481"/>
          </a:xfrm>
          <a:prstGeom prst="rect">
            <a:avLst/>
          </a:prstGeom>
        </p:spPr>
        <p:txBody>
          <a:bodyPr vert="horz" lIns="91440" tIns="45720" rIns="91440" bIns="45720" rtlCol="0">
            <a:normAutofit/>
          </a:bodyPr>
          <a:lstStyle/>
          <a:p>
            <a:pPr marL="342900" indent="-342900">
              <a:lnSpc>
                <a:spcPct val="90000"/>
              </a:lnSpc>
              <a:spcBef>
                <a:spcPts val="1000"/>
              </a:spcBef>
              <a:buClr>
                <a:schemeClr val="accent1"/>
              </a:buClr>
              <a:buSzPct val="80000"/>
              <a:buFont typeface="Wingdings 3" charset="2"/>
              <a:buChar char=""/>
            </a:pPr>
            <a:r>
              <a:rPr lang="en-US" sz="1100" dirty="0">
                <a:latin typeface="+mj-lt"/>
                <a:ea typeface="+mj-ea"/>
                <a:cs typeface="+mj-cs"/>
              </a:rPr>
              <a:t>We also noticed notepad.exe was installed which was are possible foothold</a:t>
            </a:r>
          </a:p>
          <a:p>
            <a:pPr marL="342900" indent="-342900">
              <a:lnSpc>
                <a:spcPct val="90000"/>
              </a:lnSpc>
              <a:spcBef>
                <a:spcPts val="1000"/>
              </a:spcBef>
              <a:buClr>
                <a:schemeClr val="accent1"/>
              </a:buClr>
              <a:buSzPct val="80000"/>
              <a:buFont typeface="Wingdings 3" charset="2"/>
              <a:buChar char=""/>
            </a:pPr>
            <a:r>
              <a:rPr lang="en-US" sz="1100" dirty="0">
                <a:latin typeface="+mj-lt"/>
                <a:ea typeface="+mj-ea"/>
                <a:cs typeface="+mj-cs"/>
              </a:rPr>
              <a:t>Looking into the source code, you can see a hidden field “</a:t>
            </a:r>
            <a:r>
              <a:rPr lang="en-US" sz="1100" dirty="0" err="1">
                <a:latin typeface="+mj-lt"/>
                <a:ea typeface="+mj-ea"/>
                <a:cs typeface="+mj-cs"/>
              </a:rPr>
              <a:t>associateFileName</a:t>
            </a:r>
            <a:r>
              <a:rPr lang="en-US" sz="1100" dirty="0">
                <a:latin typeface="+mj-lt"/>
                <a:ea typeface="+mj-ea"/>
                <a:cs typeface="+mj-cs"/>
              </a:rPr>
              <a:t>”. Manipulating this to an address on the system (which we can openly look for) and adding some code to the notepad.exe (source code) we can actively download files with a chosen extension on the machine</a:t>
            </a:r>
          </a:p>
          <a:p>
            <a:pPr marL="342900" indent="-342900">
              <a:lnSpc>
                <a:spcPct val="90000"/>
              </a:lnSpc>
              <a:spcBef>
                <a:spcPts val="1000"/>
              </a:spcBef>
              <a:buClr>
                <a:schemeClr val="accent1"/>
              </a:buClr>
              <a:buSzPct val="80000"/>
              <a:buFont typeface="Wingdings 3" charset="2"/>
              <a:buChar char=""/>
            </a:pPr>
            <a:r>
              <a:rPr lang="en-US" sz="1100" dirty="0">
                <a:latin typeface="+mj-lt"/>
                <a:ea typeface="+mj-ea"/>
                <a:cs typeface="+mj-cs"/>
              </a:rPr>
              <a:t>After creating a file with “.</a:t>
            </a:r>
            <a:r>
              <a:rPr lang="en-US" sz="1100" dirty="0" err="1">
                <a:latin typeface="+mj-lt"/>
                <a:ea typeface="+mj-ea"/>
                <a:cs typeface="+mj-cs"/>
              </a:rPr>
              <a:t>cmd</a:t>
            </a:r>
            <a:r>
              <a:rPr lang="en-US" sz="1100" dirty="0">
                <a:latin typeface="+mj-lt"/>
                <a:ea typeface="+mj-ea"/>
                <a:cs typeface="+mj-cs"/>
              </a:rPr>
              <a:t>” extension, we can execute commands which if connected to the internet could of created a reverse shell</a:t>
            </a:r>
          </a:p>
          <a:p>
            <a:pPr marL="342900" indent="-342900">
              <a:lnSpc>
                <a:spcPct val="90000"/>
              </a:lnSpc>
              <a:spcBef>
                <a:spcPts val="1000"/>
              </a:spcBef>
              <a:buClr>
                <a:schemeClr val="accent1"/>
              </a:buClr>
              <a:buSzPct val="80000"/>
              <a:buFont typeface="Wingdings 3" charset="2"/>
              <a:buChar char=""/>
            </a:pPr>
            <a:r>
              <a:rPr lang="en-US" sz="1100" dirty="0">
                <a:latin typeface="+mj-lt"/>
                <a:ea typeface="+mj-ea"/>
                <a:cs typeface="+mj-cs"/>
              </a:rPr>
              <a:t>We tested this with the file path “C:/httpd/</a:t>
            </a:r>
            <a:r>
              <a:rPr lang="en-US" sz="1100" dirty="0" err="1">
                <a:latin typeface="+mj-lt"/>
                <a:ea typeface="+mj-ea"/>
                <a:cs typeface="+mj-cs"/>
              </a:rPr>
              <a:t>cgi</a:t>
            </a:r>
            <a:r>
              <a:rPr lang="en-US" sz="1100" dirty="0">
                <a:latin typeface="+mj-lt"/>
                <a:ea typeface="+mj-ea"/>
                <a:cs typeface="+mj-cs"/>
              </a:rPr>
              <a:t>-bin/exploit.cmd” with the command “echo test” in the notepad.exe</a:t>
            </a:r>
          </a:p>
          <a:p>
            <a:pPr marL="342900" indent="-342900">
              <a:lnSpc>
                <a:spcPct val="90000"/>
              </a:lnSpc>
              <a:spcBef>
                <a:spcPts val="1000"/>
              </a:spcBef>
              <a:buClr>
                <a:schemeClr val="accent1"/>
              </a:buClr>
              <a:buSzPct val="80000"/>
              <a:buFont typeface="Wingdings 3" charset="2"/>
              <a:buChar char=""/>
            </a:pPr>
            <a:r>
              <a:rPr lang="en-US" sz="1100" dirty="0">
                <a:latin typeface="+mj-lt"/>
                <a:ea typeface="+mj-ea"/>
                <a:cs typeface="+mj-cs"/>
              </a:rPr>
              <a:t>Navigating to the chosen address in this case “C:/httpd/</a:t>
            </a:r>
            <a:r>
              <a:rPr lang="en-US" sz="1100" dirty="0" err="1">
                <a:latin typeface="+mj-lt"/>
                <a:ea typeface="+mj-ea"/>
                <a:cs typeface="+mj-cs"/>
              </a:rPr>
              <a:t>cgi</a:t>
            </a:r>
            <a:r>
              <a:rPr lang="en-US" sz="1100" dirty="0">
                <a:latin typeface="+mj-lt"/>
                <a:ea typeface="+mj-ea"/>
                <a:cs typeface="+mj-cs"/>
              </a:rPr>
              <a:t>-bin/exploit.cmd” in the browser </a:t>
            </a:r>
            <a:r>
              <a:rPr lang="en-US" sz="1100" dirty="0">
                <a:latin typeface="+mj-lt"/>
                <a:ea typeface="+mj-ea"/>
                <a:cs typeface="+mj-cs"/>
                <a:hlinkClick r:id="rId7"/>
              </a:rPr>
              <a:t>https://ip/cgi-bin/exploit</a:t>
            </a:r>
            <a:r>
              <a:rPr lang="en-US" sz="1100" dirty="0">
                <a:latin typeface="+mj-lt"/>
                <a:ea typeface="+mj-ea"/>
                <a:cs typeface="+mj-cs"/>
              </a:rPr>
              <a:t> the command was executed</a:t>
            </a:r>
          </a:p>
        </p:txBody>
      </p:sp>
      <p:pic>
        <p:nvPicPr>
          <p:cNvPr id="5" name="Picture 4" descr="Graphical user interface, application, Word&#10;&#10;Description automatically generated">
            <a:extLst>
              <a:ext uri="{FF2B5EF4-FFF2-40B4-BE49-F238E27FC236}">
                <a16:creationId xmlns:a16="http://schemas.microsoft.com/office/drawing/2014/main" id="{D6188593-B25F-4CC2-853F-23D5930EBED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03972" y="45961"/>
            <a:ext cx="3267359" cy="3218349"/>
          </a:xfrm>
          <a:prstGeom prst="rect">
            <a:avLst/>
          </a:prstGeom>
          <a:effectLst/>
        </p:spPr>
      </p:pic>
      <p:pic>
        <p:nvPicPr>
          <p:cNvPr id="11" name="Picture 10" descr="Graphical user interface, text, application, email&#10;&#10;Description automatically generated">
            <a:extLst>
              <a:ext uri="{FF2B5EF4-FFF2-40B4-BE49-F238E27FC236}">
                <a16:creationId xmlns:a16="http://schemas.microsoft.com/office/drawing/2014/main" id="{92A5A354-7CE6-451F-A526-5F3C789AB55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39127" y="3229251"/>
            <a:ext cx="4786681" cy="3673499"/>
          </a:xfrm>
          <a:prstGeom prst="rect">
            <a:avLst/>
          </a:prstGeom>
        </p:spPr>
      </p:pic>
    </p:spTree>
    <p:extLst>
      <p:ext uri="{BB962C8B-B14F-4D97-AF65-F5344CB8AC3E}">
        <p14:creationId xmlns:p14="http://schemas.microsoft.com/office/powerpoint/2010/main" val="399197127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pic>
        <p:nvPicPr>
          <p:cNvPr id="101" name="Picture 100">
            <a:extLst>
              <a:ext uri="{FF2B5EF4-FFF2-40B4-BE49-F238E27FC236}">
                <a16:creationId xmlns:a16="http://schemas.microsoft.com/office/drawing/2014/main" id="{21324A7B-AF6E-47CE-BBF8-5A8C8DE3305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3" name="Picture 102">
            <a:extLst>
              <a:ext uri="{FF2B5EF4-FFF2-40B4-BE49-F238E27FC236}">
                <a16:creationId xmlns:a16="http://schemas.microsoft.com/office/drawing/2014/main" id="{3C7BEFBC-F1F7-45AB-AF64-D082B980DA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05" name="Oval 104">
            <a:extLst>
              <a:ext uri="{FF2B5EF4-FFF2-40B4-BE49-F238E27FC236}">
                <a16:creationId xmlns:a16="http://schemas.microsoft.com/office/drawing/2014/main" id="{90CA4844-0296-471B-9BF0-17E550105D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07" name="Picture 106">
            <a:extLst>
              <a:ext uri="{FF2B5EF4-FFF2-40B4-BE49-F238E27FC236}">
                <a16:creationId xmlns:a16="http://schemas.microsoft.com/office/drawing/2014/main" id="{278459C9-AC6C-438D-99D2-A565175AAA3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9" name="Picture 108">
            <a:extLst>
              <a:ext uri="{FF2B5EF4-FFF2-40B4-BE49-F238E27FC236}">
                <a16:creationId xmlns:a16="http://schemas.microsoft.com/office/drawing/2014/main" id="{B35D38F3-2985-4151-AA8D-E88DA67208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11" name="Rectangle 110">
            <a:extLst>
              <a:ext uri="{FF2B5EF4-FFF2-40B4-BE49-F238E27FC236}">
                <a16:creationId xmlns:a16="http://schemas.microsoft.com/office/drawing/2014/main" id="{D55808EB-34D0-4AE5-A7BE-EF31133B8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B4A4C9D-FBA6-4241-9B94-B6E2E5643C47}"/>
              </a:ext>
            </a:extLst>
          </p:cNvPr>
          <p:cNvSpPr>
            <a:spLocks noGrp="1"/>
          </p:cNvSpPr>
          <p:nvPr>
            <p:ph type="title"/>
          </p:nvPr>
        </p:nvSpPr>
        <p:spPr>
          <a:xfrm>
            <a:off x="646112" y="452718"/>
            <a:ext cx="4165580" cy="1400530"/>
          </a:xfrm>
        </p:spPr>
        <p:txBody>
          <a:bodyPr vert="horz" lIns="91440" tIns="45720" rIns="91440" bIns="45720" rtlCol="0" anchor="t">
            <a:normAutofit/>
          </a:bodyPr>
          <a:lstStyle/>
          <a:p>
            <a:r>
              <a:rPr lang="en-US"/>
              <a:t>Exploitation- Remote</a:t>
            </a:r>
          </a:p>
        </p:txBody>
      </p:sp>
      <p:sp>
        <p:nvSpPr>
          <p:cNvPr id="113" name="Freeform 23">
            <a:extLst>
              <a:ext uri="{FF2B5EF4-FFF2-40B4-BE49-F238E27FC236}">
                <a16:creationId xmlns:a16="http://schemas.microsoft.com/office/drawing/2014/main" id="{511B2CB2-9DDC-4D1E-A63A-067A22AAA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15" name="Freeform 5">
            <a:extLst>
              <a:ext uri="{FF2B5EF4-FFF2-40B4-BE49-F238E27FC236}">
                <a16:creationId xmlns:a16="http://schemas.microsoft.com/office/drawing/2014/main" id="{1A93F8D7-64E2-4BD9-AA70-3D93F054B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117" name="Rectangle 116">
            <a:extLst>
              <a:ext uri="{FF2B5EF4-FFF2-40B4-BE49-F238E27FC236}">
                <a16:creationId xmlns:a16="http://schemas.microsoft.com/office/drawing/2014/main" id="{1AB64D3D-52F6-43D3-9E0A-125858800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4411" y="0"/>
            <a:ext cx="609800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ical user interface, text, application, email&#10;&#10;Description automatically generated">
            <a:extLst>
              <a:ext uri="{FF2B5EF4-FFF2-40B4-BE49-F238E27FC236}">
                <a16:creationId xmlns:a16="http://schemas.microsoft.com/office/drawing/2014/main" id="{CE0FBBA7-1DD6-4960-8C83-B8CDCB45638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94410" y="661206"/>
            <a:ext cx="5449471" cy="3215188"/>
          </a:xfrm>
          <a:prstGeom prst="rect">
            <a:avLst/>
          </a:prstGeom>
          <a:effectLst/>
        </p:spPr>
      </p:pic>
      <p:sp>
        <p:nvSpPr>
          <p:cNvPr id="119" name="Rectangle 118">
            <a:extLst>
              <a:ext uri="{FF2B5EF4-FFF2-40B4-BE49-F238E27FC236}">
                <a16:creationId xmlns:a16="http://schemas.microsoft.com/office/drawing/2014/main" id="{BE4399F5-DA6A-457F-A055-AB3E49F84D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Box 2">
            <a:extLst>
              <a:ext uri="{FF2B5EF4-FFF2-40B4-BE49-F238E27FC236}">
                <a16:creationId xmlns:a16="http://schemas.microsoft.com/office/drawing/2014/main" id="{C877F96E-85D4-4F6E-889D-2525DB43A571}"/>
              </a:ext>
            </a:extLst>
          </p:cNvPr>
          <p:cNvSpPr txBox="1"/>
          <p:nvPr/>
        </p:nvSpPr>
        <p:spPr>
          <a:xfrm>
            <a:off x="646113" y="2052918"/>
            <a:ext cx="4165146" cy="4195481"/>
          </a:xfrm>
          <a:prstGeom prst="rect">
            <a:avLst/>
          </a:prstGeom>
        </p:spPr>
        <p:txBody>
          <a:bodyPr vert="horz" lIns="91440" tIns="45720" rIns="91440" bIns="45720" rtlCol="0">
            <a:normAutofit/>
          </a:bodyPr>
          <a:lstStyle/>
          <a:p>
            <a:pPr marL="342900" indent="-342900">
              <a:spcBef>
                <a:spcPts val="1000"/>
              </a:spcBef>
              <a:buClr>
                <a:schemeClr val="accent1"/>
              </a:buClr>
              <a:buSzPct val="80000"/>
              <a:buFont typeface="Wingdings 3" charset="2"/>
              <a:buChar char=""/>
            </a:pPr>
            <a:r>
              <a:rPr lang="en-US">
                <a:latin typeface="+mj-lt"/>
                <a:ea typeface="+mj-ea"/>
                <a:cs typeface="+mj-cs"/>
              </a:rPr>
              <a:t>Navigating to the chosen address in this case “C:/httpd/cgi-bin/exploit.cmd” in the browser </a:t>
            </a:r>
            <a:r>
              <a:rPr lang="en-US">
                <a:latin typeface="+mj-lt"/>
                <a:ea typeface="+mj-ea"/>
                <a:cs typeface="+mj-cs"/>
                <a:hlinkClick r:id="rId8"/>
              </a:rPr>
              <a:t>https://ip/cgi-bin/exploit</a:t>
            </a:r>
            <a:r>
              <a:rPr lang="en-US">
                <a:latin typeface="+mj-lt"/>
                <a:ea typeface="+mj-ea"/>
                <a:cs typeface="+mj-cs"/>
              </a:rPr>
              <a:t> the command was executed</a:t>
            </a:r>
          </a:p>
        </p:txBody>
      </p:sp>
      <p:pic>
        <p:nvPicPr>
          <p:cNvPr id="9" name="Picture 8" descr="Graphical user interface, text, application&#10;&#10;Description automatically generated">
            <a:extLst>
              <a:ext uri="{FF2B5EF4-FFF2-40B4-BE49-F238E27FC236}">
                <a16:creationId xmlns:a16="http://schemas.microsoft.com/office/drawing/2014/main" id="{5813FA49-52E4-4A5F-8464-B7F88294F2A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94410" y="4455757"/>
            <a:ext cx="5449471" cy="1422725"/>
          </a:xfrm>
          <a:prstGeom prst="rect">
            <a:avLst/>
          </a:prstGeom>
          <a:effectLst/>
        </p:spPr>
      </p:pic>
    </p:spTree>
    <p:extLst>
      <p:ext uri="{BB962C8B-B14F-4D97-AF65-F5344CB8AC3E}">
        <p14:creationId xmlns:p14="http://schemas.microsoft.com/office/powerpoint/2010/main" val="608041058"/>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pic>
        <p:nvPicPr>
          <p:cNvPr id="58" name="Picture 38">
            <a:extLst>
              <a:ext uri="{FF2B5EF4-FFF2-40B4-BE49-F238E27FC236}">
                <a16:creationId xmlns:a16="http://schemas.microsoft.com/office/drawing/2014/main" id="{A46FF977-1FC2-4411-A10F-E3EB22EC8B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59" name="Picture 40">
            <a:extLst>
              <a:ext uri="{FF2B5EF4-FFF2-40B4-BE49-F238E27FC236}">
                <a16:creationId xmlns:a16="http://schemas.microsoft.com/office/drawing/2014/main" id="{9CBFBAC2-BBAA-4C65-95AA-70920AAC01F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60" name="Oval 42">
            <a:extLst>
              <a:ext uri="{FF2B5EF4-FFF2-40B4-BE49-F238E27FC236}">
                <a16:creationId xmlns:a16="http://schemas.microsoft.com/office/drawing/2014/main" id="{BCEAFC9A-0467-4B58-9ED0-1DFDB270C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61" name="Picture 44">
            <a:extLst>
              <a:ext uri="{FF2B5EF4-FFF2-40B4-BE49-F238E27FC236}">
                <a16:creationId xmlns:a16="http://schemas.microsoft.com/office/drawing/2014/main" id="{E6F803B3-0605-4715-AD48-04562ACD740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62" name="Picture 46">
            <a:extLst>
              <a:ext uri="{FF2B5EF4-FFF2-40B4-BE49-F238E27FC236}">
                <a16:creationId xmlns:a16="http://schemas.microsoft.com/office/drawing/2014/main" id="{B6092646-03BD-45DF-BBD5-BAC631C8A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63" name="Rectangle 48">
            <a:extLst>
              <a:ext uri="{FF2B5EF4-FFF2-40B4-BE49-F238E27FC236}">
                <a16:creationId xmlns:a16="http://schemas.microsoft.com/office/drawing/2014/main" id="{080FBBF1-114B-4ACF-9D94-77D7857120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8DDF08F-DDF5-4D86-AFE6-533A70D81215}"/>
              </a:ext>
            </a:extLst>
          </p:cNvPr>
          <p:cNvSpPr>
            <a:spLocks noGrp="1"/>
          </p:cNvSpPr>
          <p:nvPr>
            <p:ph type="title"/>
          </p:nvPr>
        </p:nvSpPr>
        <p:spPr>
          <a:xfrm>
            <a:off x="646111" y="1447799"/>
            <a:ext cx="3105075" cy="1444750"/>
          </a:xfrm>
        </p:spPr>
        <p:txBody>
          <a:bodyPr vert="horz" lIns="91440" tIns="45720" rIns="91440" bIns="45720" rtlCol="0" anchor="b">
            <a:normAutofit/>
          </a:bodyPr>
          <a:lstStyle/>
          <a:p>
            <a:r>
              <a:rPr lang="en-US" sz="3200"/>
              <a:t>Automated Exploitation</a:t>
            </a:r>
          </a:p>
        </p:txBody>
      </p:sp>
      <p:sp>
        <p:nvSpPr>
          <p:cNvPr id="64" name="Freeform 23">
            <a:extLst>
              <a:ext uri="{FF2B5EF4-FFF2-40B4-BE49-F238E27FC236}">
                <a16:creationId xmlns:a16="http://schemas.microsoft.com/office/drawing/2014/main" id="{AA438677-0ECC-4B93-8320-FF8C94FA5E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65" name="Rectangle 52">
            <a:extLst>
              <a:ext uri="{FF2B5EF4-FFF2-40B4-BE49-F238E27FC236}">
                <a16:creationId xmlns:a16="http://schemas.microsoft.com/office/drawing/2014/main" id="{FD6688DE-7DF3-4D3E-80C8-3971D3FE7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5">
            <a:extLst>
              <a:ext uri="{FF2B5EF4-FFF2-40B4-BE49-F238E27FC236}">
                <a16:creationId xmlns:a16="http://schemas.microsoft.com/office/drawing/2014/main" id="{C89FC2DD-16F2-424F-8D28-967E27AC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140466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57" name="Rectangle 56">
            <a:extLst>
              <a:ext uri="{FF2B5EF4-FFF2-40B4-BE49-F238E27FC236}">
                <a16:creationId xmlns:a16="http://schemas.microsoft.com/office/drawing/2014/main" id="{1D157573-002D-40F9-899E-644B02558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1" name="TextBox 10">
            <a:extLst>
              <a:ext uri="{FF2B5EF4-FFF2-40B4-BE49-F238E27FC236}">
                <a16:creationId xmlns:a16="http://schemas.microsoft.com/office/drawing/2014/main" id="{5F644694-9F8F-4D15-9344-5D8753364B07}"/>
              </a:ext>
            </a:extLst>
          </p:cNvPr>
          <p:cNvSpPr txBox="1"/>
          <p:nvPr/>
        </p:nvSpPr>
        <p:spPr>
          <a:xfrm>
            <a:off x="646111" y="3088493"/>
            <a:ext cx="3104751" cy="2931307"/>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sz="1600">
                <a:latin typeface="+mj-lt"/>
                <a:ea typeface="+mj-ea"/>
                <a:cs typeface="+mj-cs"/>
              </a:rPr>
              <a:t>We wrote this into an exploit using python 3 and burp suite requests that allows us to save commands into a file and show the output by navigating to the file via python libraries.</a:t>
            </a:r>
          </a:p>
          <a:p>
            <a:pPr>
              <a:spcBef>
                <a:spcPts val="1000"/>
              </a:spcBef>
              <a:buClr>
                <a:schemeClr val="accent1"/>
              </a:buClr>
              <a:buSzPct val="80000"/>
              <a:buFont typeface="Wingdings 3" charset="2"/>
              <a:buChar char=""/>
            </a:pPr>
            <a:r>
              <a:rPr lang="en-US" sz="1600">
                <a:latin typeface="+mj-lt"/>
                <a:ea typeface="+mj-ea"/>
                <a:cs typeface="+mj-cs"/>
              </a:rPr>
              <a:t>Shown below is the brief description  </a:t>
            </a:r>
          </a:p>
        </p:txBody>
      </p:sp>
      <p:pic>
        <p:nvPicPr>
          <p:cNvPr id="6" name="Picture 5" descr="A large screen in a room&#10;&#10;Description automatically generated with low confidence">
            <a:extLst>
              <a:ext uri="{FF2B5EF4-FFF2-40B4-BE49-F238E27FC236}">
                <a16:creationId xmlns:a16="http://schemas.microsoft.com/office/drawing/2014/main" id="{F30B9340-AFD9-4F9A-930A-6BC423A4017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839455" y="1343042"/>
            <a:ext cx="3262130" cy="2446598"/>
          </a:xfrm>
          <a:prstGeom prst="rect">
            <a:avLst/>
          </a:prstGeom>
          <a:effectLst/>
        </p:spPr>
      </p:pic>
      <p:pic>
        <p:nvPicPr>
          <p:cNvPr id="10" name="Content Placeholder 9" descr="Text&#10;&#10;Description automatically generated">
            <a:extLst>
              <a:ext uri="{FF2B5EF4-FFF2-40B4-BE49-F238E27FC236}">
                <a16:creationId xmlns:a16="http://schemas.microsoft.com/office/drawing/2014/main" id="{B5172DBC-3F7A-4F1A-98E7-C741027C132D}"/>
              </a:ext>
            </a:extLst>
          </p:cNvPr>
          <p:cNvPicPr>
            <a:picLocks noGrp="1" noChangeAspect="1"/>
          </p:cNvPicPr>
          <p:nvPr>
            <p:ph sz="half" idx="2"/>
          </p:nvPr>
        </p:nvPicPr>
        <p:blipFill rotWithShape="1">
          <a:blip r:embed="rId9">
            <a:extLst>
              <a:ext uri="{28A0092B-C50C-407E-A947-70E740481C1C}">
                <a14:useLocalDpi xmlns:a14="http://schemas.microsoft.com/office/drawing/2010/main" val="0"/>
              </a:ext>
            </a:extLst>
          </a:blip>
          <a:stretch/>
        </p:blipFill>
        <p:spPr>
          <a:xfrm>
            <a:off x="5168590" y="4221122"/>
            <a:ext cx="6259822" cy="1725959"/>
          </a:xfrm>
          <a:prstGeom prst="rect">
            <a:avLst/>
          </a:prstGeom>
          <a:effectLst/>
        </p:spPr>
      </p:pic>
      <p:pic>
        <p:nvPicPr>
          <p:cNvPr id="4" name="Picture 3" descr="A large screen in a room&#10;&#10;Description automatically generated with low confidence">
            <a:extLst>
              <a:ext uri="{FF2B5EF4-FFF2-40B4-BE49-F238E27FC236}">
                <a16:creationId xmlns:a16="http://schemas.microsoft.com/office/drawing/2014/main" id="{C9F67014-3DD9-45D2-9390-FA81674FBCB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397867" y="1361543"/>
            <a:ext cx="3148022" cy="2361016"/>
          </a:xfrm>
          <a:prstGeom prst="rect">
            <a:avLst/>
          </a:prstGeom>
          <a:effectLst/>
        </p:spPr>
      </p:pic>
    </p:spTree>
    <p:extLst>
      <p:ext uri="{BB962C8B-B14F-4D97-AF65-F5344CB8AC3E}">
        <p14:creationId xmlns:p14="http://schemas.microsoft.com/office/powerpoint/2010/main" val="2905815836"/>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715DC6F-052E-4EDE-A74B-047632EA1E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5" name="Picture 14">
            <a:extLst>
              <a:ext uri="{FF2B5EF4-FFF2-40B4-BE49-F238E27FC236}">
                <a16:creationId xmlns:a16="http://schemas.microsoft.com/office/drawing/2014/main" id="{515B249B-C1B9-4C06-93BC-5B0FE82FC83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7" name="Oval 16">
            <a:extLst>
              <a:ext uri="{FF2B5EF4-FFF2-40B4-BE49-F238E27FC236}">
                <a16:creationId xmlns:a16="http://schemas.microsoft.com/office/drawing/2014/main" id="{5F27C211-3B72-4D83-B617-D63B404AD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9" name="Picture 18">
            <a:extLst>
              <a:ext uri="{FF2B5EF4-FFF2-40B4-BE49-F238E27FC236}">
                <a16:creationId xmlns:a16="http://schemas.microsoft.com/office/drawing/2014/main" id="{063669BB-B593-41AA-88AF-DF4F5E26B3E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21" name="Picture 20">
            <a:extLst>
              <a:ext uri="{FF2B5EF4-FFF2-40B4-BE49-F238E27FC236}">
                <a16:creationId xmlns:a16="http://schemas.microsoft.com/office/drawing/2014/main" id="{2A95CA20-A5B7-4232-9498-E1325736C58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23" name="Rectangle 22">
            <a:extLst>
              <a:ext uri="{FF2B5EF4-FFF2-40B4-BE49-F238E27FC236}">
                <a16:creationId xmlns:a16="http://schemas.microsoft.com/office/drawing/2014/main" id="{8B24F55B-6511-4781-950F-F000AB52E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FE4EC82A-4C8C-4C89-84E5-F167F921B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1F390E-495A-4114-A17C-6B02757709DB}"/>
              </a:ext>
            </a:extLst>
          </p:cNvPr>
          <p:cNvSpPr>
            <a:spLocks noGrp="1"/>
          </p:cNvSpPr>
          <p:nvPr>
            <p:ph type="title"/>
          </p:nvPr>
        </p:nvSpPr>
        <p:spPr>
          <a:xfrm>
            <a:off x="643855" y="1447800"/>
            <a:ext cx="3108626" cy="4572000"/>
          </a:xfrm>
        </p:spPr>
        <p:txBody>
          <a:bodyPr vert="horz" lIns="91440" tIns="45720" rIns="91440" bIns="45720" rtlCol="0" anchor="ctr">
            <a:normAutofit/>
          </a:bodyPr>
          <a:lstStyle/>
          <a:p>
            <a:r>
              <a:rPr lang="en-US" sz="3200">
                <a:solidFill>
                  <a:srgbClr val="EBEBEB"/>
                </a:solidFill>
              </a:rPr>
              <a:t>LIVE pre-demo</a:t>
            </a:r>
          </a:p>
        </p:txBody>
      </p:sp>
      <p:sp>
        <p:nvSpPr>
          <p:cNvPr id="27" name="Freeform: Shape 26">
            <a:extLst>
              <a:ext uri="{FF2B5EF4-FFF2-40B4-BE49-F238E27FC236}">
                <a16:creationId xmlns:a16="http://schemas.microsoft.com/office/drawing/2014/main" id="{20274AE2-B8C3-42B7-A71C-2E111FA460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11">
            <a:extLst>
              <a:ext uri="{FF2B5EF4-FFF2-40B4-BE49-F238E27FC236}">
                <a16:creationId xmlns:a16="http://schemas.microsoft.com/office/drawing/2014/main" id="{B1C4F06D-9A48-4DB4-BB8C-E7FD6E58D7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31" name="Rectangle 30">
            <a:extLst>
              <a:ext uri="{FF2B5EF4-FFF2-40B4-BE49-F238E27FC236}">
                <a16:creationId xmlns:a16="http://schemas.microsoft.com/office/drawing/2014/main" id="{998CBEAC-6AB1-4AD1-AD3D-FF124A71AF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9" name="TextBox 6">
            <a:extLst>
              <a:ext uri="{FF2B5EF4-FFF2-40B4-BE49-F238E27FC236}">
                <a16:creationId xmlns:a16="http://schemas.microsoft.com/office/drawing/2014/main" id="{6B30B578-CA75-CCF0-240F-42468A8D43BE}"/>
              </a:ext>
            </a:extLst>
          </p:cNvPr>
          <p:cNvGraphicFramePr/>
          <p:nvPr>
            <p:extLst>
              <p:ext uri="{D42A27DB-BD31-4B8C-83A1-F6EECF244321}">
                <p14:modId xmlns:p14="http://schemas.microsoft.com/office/powerpoint/2010/main" val="1809494282"/>
              </p:ext>
            </p:extLst>
          </p:nvPr>
        </p:nvGraphicFramePr>
        <p:xfrm>
          <a:off x="5048250" y="1447800"/>
          <a:ext cx="6496050" cy="45720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4624884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53EF2A-E126-4B21-AC3D-7BF4258F6DF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9" name="Picture 8">
            <a:extLst>
              <a:ext uri="{FF2B5EF4-FFF2-40B4-BE49-F238E27FC236}">
                <a16:creationId xmlns:a16="http://schemas.microsoft.com/office/drawing/2014/main" id="{3BBC4FB4-19BD-4626-A293-D8411F0E28C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1" name="Oval 10">
            <a:extLst>
              <a:ext uri="{FF2B5EF4-FFF2-40B4-BE49-F238E27FC236}">
                <a16:creationId xmlns:a16="http://schemas.microsoft.com/office/drawing/2014/main" id="{6BAB8189-D27D-423E-B154-5E4DFD3F5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3" name="Picture 12">
            <a:extLst>
              <a:ext uri="{FF2B5EF4-FFF2-40B4-BE49-F238E27FC236}">
                <a16:creationId xmlns:a16="http://schemas.microsoft.com/office/drawing/2014/main" id="{3122E102-9E03-43D3-B783-795507F4D1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5" name="Picture 14">
            <a:extLst>
              <a:ext uri="{FF2B5EF4-FFF2-40B4-BE49-F238E27FC236}">
                <a16:creationId xmlns:a16="http://schemas.microsoft.com/office/drawing/2014/main" id="{6AF0C8C1-0967-4B1A-9850-8B4AF2F3F3A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7" name="Rectangle 16">
            <a:extLst>
              <a:ext uri="{FF2B5EF4-FFF2-40B4-BE49-F238E27FC236}">
                <a16:creationId xmlns:a16="http://schemas.microsoft.com/office/drawing/2014/main" id="{7DD20243-46C6-46E5-A705-B67ADDC888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cxnSp>
        <p:nvCxnSpPr>
          <p:cNvPr id="19" name="Straight Connector 18">
            <a:extLst>
              <a:ext uri="{FF2B5EF4-FFF2-40B4-BE49-F238E27FC236}">
                <a16:creationId xmlns:a16="http://schemas.microsoft.com/office/drawing/2014/main" id="{179C4C8E-197B-4679-AE96-B5147F971C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6687" y="1930986"/>
            <a:ext cx="0" cy="3200400"/>
          </a:xfrm>
          <a:prstGeom prst="line">
            <a:avLst/>
          </a:prstGeom>
          <a:ln w="15875" cap="sq">
            <a:solidFill>
              <a:schemeClr val="bg2">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AD7A50A-3724-4D91-B090-115F50D33E7A}"/>
              </a:ext>
            </a:extLst>
          </p:cNvPr>
          <p:cNvSpPr>
            <a:spLocks noGrp="1"/>
          </p:cNvSpPr>
          <p:nvPr>
            <p:ph type="title"/>
          </p:nvPr>
        </p:nvSpPr>
        <p:spPr>
          <a:xfrm>
            <a:off x="4654295" y="1266958"/>
            <a:ext cx="6808362" cy="4528457"/>
          </a:xfrm>
        </p:spPr>
        <p:txBody>
          <a:bodyPr vert="horz" lIns="91440" tIns="45720" rIns="91440" bIns="45720" rtlCol="0" anchor="ctr">
            <a:normAutofit/>
          </a:bodyPr>
          <a:lstStyle/>
          <a:p>
            <a:r>
              <a:rPr lang="en-US" sz="7200"/>
              <a:t>Demo</a:t>
            </a:r>
          </a:p>
        </p:txBody>
      </p:sp>
    </p:spTree>
    <p:extLst>
      <p:ext uri="{BB962C8B-B14F-4D97-AF65-F5344CB8AC3E}">
        <p14:creationId xmlns:p14="http://schemas.microsoft.com/office/powerpoint/2010/main" val="14803148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pic>
        <p:nvPicPr>
          <p:cNvPr id="71" name="Picture 70">
            <a:extLst>
              <a:ext uri="{FF2B5EF4-FFF2-40B4-BE49-F238E27FC236}">
                <a16:creationId xmlns:a16="http://schemas.microsoft.com/office/drawing/2014/main" id="{BED40652-2041-40A8-BD19-21743226681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3" name="Picture 72">
            <a:extLst>
              <a:ext uri="{FF2B5EF4-FFF2-40B4-BE49-F238E27FC236}">
                <a16:creationId xmlns:a16="http://schemas.microsoft.com/office/drawing/2014/main" id="{3F9E3962-D4A6-4AE1-88E9-74BCE5EB88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75" name="Oval 74">
            <a:extLst>
              <a:ext uri="{FF2B5EF4-FFF2-40B4-BE49-F238E27FC236}">
                <a16:creationId xmlns:a16="http://schemas.microsoft.com/office/drawing/2014/main" id="{4C6C9A81-EBD8-4A7D-BE1B-7520E2A46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77" name="Picture 76">
            <a:extLst>
              <a:ext uri="{FF2B5EF4-FFF2-40B4-BE49-F238E27FC236}">
                <a16:creationId xmlns:a16="http://schemas.microsoft.com/office/drawing/2014/main" id="{79C71F41-5AA1-428C-A1E3-0BD5A76911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79" name="Picture 78">
            <a:extLst>
              <a:ext uri="{FF2B5EF4-FFF2-40B4-BE49-F238E27FC236}">
                <a16:creationId xmlns:a16="http://schemas.microsoft.com/office/drawing/2014/main" id="{8AA17048-7FB7-46CB-B99B-8D9D66ECA5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81" name="Rectangle 80">
            <a:extLst>
              <a:ext uri="{FF2B5EF4-FFF2-40B4-BE49-F238E27FC236}">
                <a16:creationId xmlns:a16="http://schemas.microsoft.com/office/drawing/2014/main" id="{1CFBC036-F1E2-42B1-B205-11560583B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76C84A7-3276-4FB3-9888-62DBE78D0E93}"/>
              </a:ext>
            </a:extLst>
          </p:cNvPr>
          <p:cNvSpPr>
            <a:spLocks noGrp="1"/>
          </p:cNvSpPr>
          <p:nvPr>
            <p:ph type="title"/>
          </p:nvPr>
        </p:nvSpPr>
        <p:spPr>
          <a:xfrm>
            <a:off x="635223" y="629266"/>
            <a:ext cx="3116690" cy="5594554"/>
          </a:xfrm>
        </p:spPr>
        <p:txBody>
          <a:bodyPr vert="horz" lIns="91440" tIns="45720" rIns="91440" bIns="45720" rtlCol="0" anchor="ctr">
            <a:normAutofit/>
          </a:bodyPr>
          <a:lstStyle/>
          <a:p>
            <a:r>
              <a:rPr lang="en-US" sz="4100"/>
              <a:t>Post Exploitation</a:t>
            </a:r>
          </a:p>
        </p:txBody>
      </p:sp>
      <p:sp>
        <p:nvSpPr>
          <p:cNvPr id="83" name="Freeform 7">
            <a:extLst>
              <a:ext uri="{FF2B5EF4-FFF2-40B4-BE49-F238E27FC236}">
                <a16:creationId xmlns:a16="http://schemas.microsoft.com/office/drawing/2014/main" id="{6E8CE6D7-01FC-4678-920D-F31BC12BBE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85" name="Rectangle 84">
            <a:extLst>
              <a:ext uri="{FF2B5EF4-FFF2-40B4-BE49-F238E27FC236}">
                <a16:creationId xmlns:a16="http://schemas.microsoft.com/office/drawing/2014/main" id="{DD8266CC-08B6-4E99-8675-91A2797ED9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5">
            <a:extLst>
              <a:ext uri="{FF2B5EF4-FFF2-40B4-BE49-F238E27FC236}">
                <a16:creationId xmlns:a16="http://schemas.microsoft.com/office/drawing/2014/main" id="{0C2E5B06-E2DE-40C4-AA82-207245B04A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140466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89" name="Rectangle 88">
            <a:extLst>
              <a:ext uri="{FF2B5EF4-FFF2-40B4-BE49-F238E27FC236}">
                <a16:creationId xmlns:a16="http://schemas.microsoft.com/office/drawing/2014/main" id="{8B3F60D1-EDF6-4C78-A3CD-1E44095D28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TextBox 6">
            <a:extLst>
              <a:ext uri="{FF2B5EF4-FFF2-40B4-BE49-F238E27FC236}">
                <a16:creationId xmlns:a16="http://schemas.microsoft.com/office/drawing/2014/main" id="{451B86B9-C80B-4F5E-9868-FD61C2D41457}"/>
              </a:ext>
            </a:extLst>
          </p:cNvPr>
          <p:cNvSpPr txBox="1"/>
          <p:nvPr/>
        </p:nvSpPr>
        <p:spPr>
          <a:xfrm>
            <a:off x="5048452" y="1410459"/>
            <a:ext cx="6495847" cy="1885146"/>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a:solidFill>
                  <a:schemeClr val="bg1"/>
                </a:solidFill>
                <a:latin typeface="+mj-lt"/>
                <a:ea typeface="+mj-ea"/>
                <a:cs typeface="+mj-cs"/>
              </a:rPr>
              <a:t>This step would allow us to gain a future backdoor into the device by adding exploits such as malware, root kits and trojans but as we didn’t need this step and aren’t wanting to do anything malicious, we didn’t attempt this part of the pen testing process. </a:t>
            </a:r>
          </a:p>
        </p:txBody>
      </p:sp>
      <p:pic>
        <p:nvPicPr>
          <p:cNvPr id="3074" name="Picture 2" descr="What is ethical hacking? White hat hackers explained | IT PRO">
            <a:extLst>
              <a:ext uri="{FF2B5EF4-FFF2-40B4-BE49-F238E27FC236}">
                <a16:creationId xmlns:a16="http://schemas.microsoft.com/office/drawing/2014/main" id="{4E89E1B1-9F15-491C-A959-24D57C993A5C}"/>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5048452" y="3562395"/>
            <a:ext cx="4752546" cy="2661426"/>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1615156"/>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ED40652-2041-40A8-BD19-21743226681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3F9E3962-D4A6-4AE1-88E9-74BCE5EB88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C6C9A81-EBD8-4A7D-BE1B-7520E2A46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79C71F41-5AA1-428C-A1E3-0BD5A76911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7" name="Picture 16">
            <a:extLst>
              <a:ext uri="{FF2B5EF4-FFF2-40B4-BE49-F238E27FC236}">
                <a16:creationId xmlns:a16="http://schemas.microsoft.com/office/drawing/2014/main" id="{8AA17048-7FB7-46CB-B99B-8D9D66ECA5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9" name="Rectangle 18">
            <a:extLst>
              <a:ext uri="{FF2B5EF4-FFF2-40B4-BE49-F238E27FC236}">
                <a16:creationId xmlns:a16="http://schemas.microsoft.com/office/drawing/2014/main" id="{1CFBC036-F1E2-42B1-B205-11560583B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1CCAC2C-E5C1-4FD5-81D3-22EF25FC230A}"/>
              </a:ext>
            </a:extLst>
          </p:cNvPr>
          <p:cNvSpPr>
            <a:spLocks noGrp="1"/>
          </p:cNvSpPr>
          <p:nvPr>
            <p:ph type="title"/>
          </p:nvPr>
        </p:nvSpPr>
        <p:spPr>
          <a:xfrm>
            <a:off x="4872012" y="1447800"/>
            <a:ext cx="5222325" cy="3329581"/>
          </a:xfrm>
        </p:spPr>
        <p:txBody>
          <a:bodyPr vert="horz" lIns="91440" tIns="45720" rIns="91440" bIns="45720" rtlCol="0" anchor="b">
            <a:normAutofit/>
          </a:bodyPr>
          <a:lstStyle/>
          <a:p>
            <a:pPr>
              <a:lnSpc>
                <a:spcPct val="90000"/>
              </a:lnSpc>
            </a:pPr>
            <a:r>
              <a:rPr lang="en-US" sz="7200"/>
              <a:t>Q &amp; A – Thanks for listening </a:t>
            </a:r>
            <a:r>
              <a:rPr lang="en-US" sz="7200">
                <a:sym typeface="Wingdings" panose="05000000000000000000" pitchFamily="2" charset="2"/>
              </a:rPr>
              <a:t></a:t>
            </a:r>
            <a:endParaRPr lang="en-US" sz="7200"/>
          </a:p>
        </p:txBody>
      </p:sp>
      <p:sp>
        <p:nvSpPr>
          <p:cNvPr id="21" name="Rectangle 20">
            <a:extLst>
              <a:ext uri="{FF2B5EF4-FFF2-40B4-BE49-F238E27FC236}">
                <a16:creationId xmlns:a16="http://schemas.microsoft.com/office/drawing/2014/main" id="{CC2CD687-9B1B-400F-9317-1773C479B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57780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8">
            <a:extLst>
              <a:ext uri="{FF2B5EF4-FFF2-40B4-BE49-F238E27FC236}">
                <a16:creationId xmlns:a16="http://schemas.microsoft.com/office/drawing/2014/main" id="{62581A69-760E-4242-A490-88E2EAD014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5" name="Freeform 5">
            <a:extLst>
              <a:ext uri="{FF2B5EF4-FFF2-40B4-BE49-F238E27FC236}">
                <a16:creationId xmlns:a16="http://schemas.microsoft.com/office/drawing/2014/main" id="{89E06EEF-D23D-4876-A388-E8B62D6EC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400000" flipH="1">
            <a:off x="38060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20" name="Graphic 5" descr="Questions">
            <a:extLst>
              <a:ext uri="{FF2B5EF4-FFF2-40B4-BE49-F238E27FC236}">
                <a16:creationId xmlns:a16="http://schemas.microsoft.com/office/drawing/2014/main" id="{A970FF6B-58B6-D9F3-9648-A8BC3C60DE3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47240" y="2074882"/>
            <a:ext cx="2936836" cy="2936836"/>
          </a:xfrm>
          <a:prstGeom prst="rect">
            <a:avLst/>
          </a:prstGeom>
          <a:effectLst/>
        </p:spPr>
      </p:pic>
    </p:spTree>
    <p:extLst>
      <p:ext uri="{BB962C8B-B14F-4D97-AF65-F5344CB8AC3E}">
        <p14:creationId xmlns:p14="http://schemas.microsoft.com/office/powerpoint/2010/main" val="364525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1" name="Picture 10" descr="Diagram&#10;&#10;Description automatically generated">
            <a:extLst>
              <a:ext uri="{FF2B5EF4-FFF2-40B4-BE49-F238E27FC236}">
                <a16:creationId xmlns:a16="http://schemas.microsoft.com/office/drawing/2014/main" id="{2321B228-213A-4FD4-894A-38E632E428B9}"/>
              </a:ext>
            </a:extLst>
          </p:cNvPr>
          <p:cNvPicPr>
            <a:picLocks noChangeAspect="1"/>
          </p:cNvPicPr>
          <p:nvPr/>
        </p:nvPicPr>
        <p:blipFill rotWithShape="1">
          <a:blip r:embed="rId2">
            <a:extLst>
              <a:ext uri="{28A0092B-C50C-407E-A947-70E740481C1C}">
                <a14:useLocalDpi xmlns:a14="http://schemas.microsoft.com/office/drawing/2010/main" val="0"/>
              </a:ext>
            </a:extLst>
          </a:blip>
          <a:srcRect t="30998" r="-1" b="29195"/>
          <a:stretch/>
        </p:blipFill>
        <p:spPr>
          <a:xfrm>
            <a:off x="0" y="10"/>
            <a:ext cx="12188932" cy="6857990"/>
          </a:xfrm>
          <a:prstGeom prst="rect">
            <a:avLst/>
          </a:prstGeom>
        </p:spPr>
      </p:pic>
    </p:spTree>
    <p:extLst>
      <p:ext uri="{BB962C8B-B14F-4D97-AF65-F5344CB8AC3E}">
        <p14:creationId xmlns:p14="http://schemas.microsoft.com/office/powerpoint/2010/main" val="3041368353"/>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32C12-B252-42A1-A5D7-228DB4705441}"/>
              </a:ext>
            </a:extLst>
          </p:cNvPr>
          <p:cNvSpPr>
            <a:spLocks noGrp="1"/>
          </p:cNvSpPr>
          <p:nvPr>
            <p:ph type="title"/>
          </p:nvPr>
        </p:nvSpPr>
        <p:spPr>
          <a:xfrm>
            <a:off x="517870" y="976159"/>
            <a:ext cx="5021183" cy="4864253"/>
          </a:xfrm>
        </p:spPr>
        <p:txBody>
          <a:bodyPr vert="horz" lIns="91440" tIns="45720" rIns="91440" bIns="45720" rtlCol="0" anchor="t">
            <a:normAutofit/>
          </a:bodyPr>
          <a:lstStyle/>
          <a:p>
            <a:pPr>
              <a:lnSpc>
                <a:spcPct val="90000"/>
              </a:lnSpc>
            </a:pPr>
            <a:r>
              <a:rPr lang="en-US" sz="4800" dirty="0"/>
              <a:t>What are the main stages to exploiting a IOT device</a:t>
            </a:r>
          </a:p>
        </p:txBody>
      </p:sp>
      <p:graphicFrame>
        <p:nvGraphicFramePr>
          <p:cNvPr id="29" name="TextBox 9">
            <a:extLst>
              <a:ext uri="{FF2B5EF4-FFF2-40B4-BE49-F238E27FC236}">
                <a16:creationId xmlns:a16="http://schemas.microsoft.com/office/drawing/2014/main" id="{E5B10318-494A-A2F5-8878-0F1E013282E9}"/>
              </a:ext>
            </a:extLst>
          </p:cNvPr>
          <p:cNvGraphicFramePr/>
          <p:nvPr>
            <p:extLst>
              <p:ext uri="{D42A27DB-BD31-4B8C-83A1-F6EECF244321}">
                <p14:modId xmlns:p14="http://schemas.microsoft.com/office/powerpoint/2010/main" val="1881039050"/>
              </p:ext>
            </p:extLst>
          </p:nvPr>
        </p:nvGraphicFramePr>
        <p:xfrm>
          <a:off x="6662738" y="969963"/>
          <a:ext cx="5021262" cy="4870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0148051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C62D5-1403-4935-972E-C0A5B4FC77FE}"/>
              </a:ext>
            </a:extLst>
          </p:cNvPr>
          <p:cNvSpPr>
            <a:spLocks noGrp="1"/>
          </p:cNvSpPr>
          <p:nvPr>
            <p:ph type="title"/>
          </p:nvPr>
        </p:nvSpPr>
        <p:spPr>
          <a:xfrm>
            <a:off x="1026519" y="2892472"/>
            <a:ext cx="11165481" cy="1073056"/>
          </a:xfrm>
        </p:spPr>
        <p:txBody>
          <a:bodyPr/>
          <a:lstStyle/>
          <a:p>
            <a:r>
              <a:rPr lang="en-GB" sz="6000" dirty="0"/>
              <a:t>Research/Reconnaissance </a:t>
            </a:r>
          </a:p>
        </p:txBody>
      </p:sp>
    </p:spTree>
    <p:extLst>
      <p:ext uri="{BB962C8B-B14F-4D97-AF65-F5344CB8AC3E}">
        <p14:creationId xmlns:p14="http://schemas.microsoft.com/office/powerpoint/2010/main" val="1742397566"/>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FE296-0D2A-46D9-9FAE-90CD1B383E69}"/>
              </a:ext>
            </a:extLst>
          </p:cNvPr>
          <p:cNvSpPr>
            <a:spLocks noGrp="1"/>
          </p:cNvSpPr>
          <p:nvPr>
            <p:ph type="title"/>
          </p:nvPr>
        </p:nvSpPr>
        <p:spPr/>
        <p:txBody>
          <a:bodyPr>
            <a:normAutofit/>
          </a:bodyPr>
          <a:lstStyle/>
          <a:p>
            <a:r>
              <a:rPr lang="en-GB" dirty="0"/>
              <a:t>Questions we need to ask and find out</a:t>
            </a:r>
          </a:p>
        </p:txBody>
      </p:sp>
      <p:sp>
        <p:nvSpPr>
          <p:cNvPr id="8" name="TextBox 7">
            <a:extLst>
              <a:ext uri="{FF2B5EF4-FFF2-40B4-BE49-F238E27FC236}">
                <a16:creationId xmlns:a16="http://schemas.microsoft.com/office/drawing/2014/main" id="{345EFE37-663E-45C6-B98C-9CC5247C0F11}"/>
              </a:ext>
            </a:extLst>
          </p:cNvPr>
          <p:cNvSpPr txBox="1"/>
          <p:nvPr/>
        </p:nvSpPr>
        <p:spPr>
          <a:xfrm>
            <a:off x="4079165" y="2228290"/>
            <a:ext cx="3686629" cy="1077218"/>
          </a:xfrm>
          <a:prstGeom prst="rect">
            <a:avLst/>
          </a:prstGeom>
          <a:noFill/>
        </p:spPr>
        <p:txBody>
          <a:bodyPr wrap="square" rtlCol="0">
            <a:spAutoFit/>
          </a:bodyPr>
          <a:lstStyle/>
          <a:p>
            <a:r>
              <a:rPr lang="en-GB" sz="1600" u="sng" dirty="0"/>
              <a:t>What model and version are we working on?</a:t>
            </a:r>
          </a:p>
          <a:p>
            <a:r>
              <a:rPr lang="en-GB" sz="1600" dirty="0"/>
              <a:t># Version: 2.5.0719.1034</a:t>
            </a:r>
          </a:p>
          <a:p>
            <a:r>
              <a:rPr lang="en-GB" sz="1600" dirty="0"/>
              <a:t># Tested on: </a:t>
            </a:r>
            <a:r>
              <a:rPr lang="en-GB" sz="1600" dirty="0" err="1"/>
              <a:t>ViaWare</a:t>
            </a:r>
            <a:r>
              <a:rPr lang="en-GB" sz="1600" dirty="0"/>
              <a:t> Go (Windows 10) </a:t>
            </a:r>
          </a:p>
        </p:txBody>
      </p:sp>
      <p:sp>
        <p:nvSpPr>
          <p:cNvPr id="9" name="TextBox 8">
            <a:extLst>
              <a:ext uri="{FF2B5EF4-FFF2-40B4-BE49-F238E27FC236}">
                <a16:creationId xmlns:a16="http://schemas.microsoft.com/office/drawing/2014/main" id="{5EB70A95-EA8F-4507-B20A-6ED474A4AED5}"/>
              </a:ext>
            </a:extLst>
          </p:cNvPr>
          <p:cNvSpPr txBox="1"/>
          <p:nvPr/>
        </p:nvSpPr>
        <p:spPr>
          <a:xfrm>
            <a:off x="182405" y="2462743"/>
            <a:ext cx="3686629" cy="1569660"/>
          </a:xfrm>
          <a:prstGeom prst="rect">
            <a:avLst/>
          </a:prstGeom>
          <a:noFill/>
        </p:spPr>
        <p:txBody>
          <a:bodyPr wrap="square" rtlCol="0">
            <a:spAutoFit/>
          </a:bodyPr>
          <a:lstStyle/>
          <a:p>
            <a:r>
              <a:rPr lang="en-GB" sz="1600" u="sng" dirty="0"/>
              <a:t>Can we reach the whiteboard via the internet?</a:t>
            </a:r>
          </a:p>
          <a:p>
            <a:r>
              <a:rPr lang="en-GB" sz="1600" dirty="0"/>
              <a:t>Yes and No, as you can choose to connect the KIA to the internet but for security reasons the university disabled this.</a:t>
            </a:r>
          </a:p>
        </p:txBody>
      </p:sp>
      <p:sp>
        <p:nvSpPr>
          <p:cNvPr id="10" name="TextBox 9">
            <a:extLst>
              <a:ext uri="{FF2B5EF4-FFF2-40B4-BE49-F238E27FC236}">
                <a16:creationId xmlns:a16="http://schemas.microsoft.com/office/drawing/2014/main" id="{250C3CAB-BF39-4087-A74B-DA3469926983}"/>
              </a:ext>
            </a:extLst>
          </p:cNvPr>
          <p:cNvSpPr txBox="1"/>
          <p:nvPr/>
        </p:nvSpPr>
        <p:spPr>
          <a:xfrm>
            <a:off x="182405" y="4390564"/>
            <a:ext cx="3686629" cy="1815882"/>
          </a:xfrm>
          <a:prstGeom prst="rect">
            <a:avLst/>
          </a:prstGeom>
          <a:noFill/>
        </p:spPr>
        <p:txBody>
          <a:bodyPr wrap="square" rtlCol="0">
            <a:spAutoFit/>
          </a:bodyPr>
          <a:lstStyle/>
          <a:p>
            <a:r>
              <a:rPr lang="en-GB" sz="1600" u="sng" dirty="0"/>
              <a:t>How do we communicate with devices if no internet is available then?</a:t>
            </a:r>
          </a:p>
          <a:p>
            <a:r>
              <a:rPr lang="en-GB" sz="1600" dirty="0"/>
              <a:t>Port 9982 is open (Telnet) which we guess is how the whiteboard and client communicate. This also tells us only people connected to the network can communicate with the device</a:t>
            </a:r>
          </a:p>
        </p:txBody>
      </p:sp>
      <p:cxnSp>
        <p:nvCxnSpPr>
          <p:cNvPr id="12" name="Straight Arrow Connector 11">
            <a:extLst>
              <a:ext uri="{FF2B5EF4-FFF2-40B4-BE49-F238E27FC236}">
                <a16:creationId xmlns:a16="http://schemas.microsoft.com/office/drawing/2014/main" id="{D9F0EC69-F3A6-4560-9B34-E0E2B10052EE}"/>
              </a:ext>
            </a:extLst>
          </p:cNvPr>
          <p:cNvCxnSpPr>
            <a:stCxn id="9" idx="2"/>
            <a:endCxn id="10" idx="0"/>
          </p:cNvCxnSpPr>
          <p:nvPr/>
        </p:nvCxnSpPr>
        <p:spPr>
          <a:xfrm>
            <a:off x="2025720" y="4032403"/>
            <a:ext cx="0" cy="358161"/>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67312F79-E96E-4B10-BAE8-3B840F195B68}"/>
              </a:ext>
            </a:extLst>
          </p:cNvPr>
          <p:cNvSpPr txBox="1"/>
          <p:nvPr/>
        </p:nvSpPr>
        <p:spPr>
          <a:xfrm>
            <a:off x="7765794" y="4221287"/>
            <a:ext cx="3686629" cy="1077218"/>
          </a:xfrm>
          <a:prstGeom prst="rect">
            <a:avLst/>
          </a:prstGeom>
          <a:noFill/>
        </p:spPr>
        <p:txBody>
          <a:bodyPr wrap="square" rtlCol="0">
            <a:spAutoFit/>
          </a:bodyPr>
          <a:lstStyle/>
          <a:p>
            <a:r>
              <a:rPr lang="en-GB" sz="1600" u="sng" dirty="0"/>
              <a:t>Are the whiteboards connected to the same network as the students?</a:t>
            </a:r>
          </a:p>
          <a:p>
            <a:r>
              <a:rPr lang="en-GB" sz="1600" dirty="0"/>
              <a:t>Yes, if we can show our screen then we presume we are.</a:t>
            </a:r>
          </a:p>
        </p:txBody>
      </p:sp>
      <p:sp>
        <p:nvSpPr>
          <p:cNvPr id="15" name="TextBox 14">
            <a:extLst>
              <a:ext uri="{FF2B5EF4-FFF2-40B4-BE49-F238E27FC236}">
                <a16:creationId xmlns:a16="http://schemas.microsoft.com/office/drawing/2014/main" id="{903FC3A3-04E9-43FE-9183-B225DCB25301}"/>
              </a:ext>
            </a:extLst>
          </p:cNvPr>
          <p:cNvSpPr txBox="1"/>
          <p:nvPr/>
        </p:nvSpPr>
        <p:spPr>
          <a:xfrm>
            <a:off x="8186058" y="2228290"/>
            <a:ext cx="3686629" cy="1815882"/>
          </a:xfrm>
          <a:prstGeom prst="rect">
            <a:avLst/>
          </a:prstGeom>
          <a:noFill/>
        </p:spPr>
        <p:txBody>
          <a:bodyPr wrap="square" rtlCol="0">
            <a:spAutoFit/>
          </a:bodyPr>
          <a:lstStyle/>
          <a:p>
            <a:r>
              <a:rPr lang="en-GB" sz="1600" u="sng" dirty="0"/>
              <a:t>Do we need permission to attempt any type of attack and if so, how?</a:t>
            </a:r>
          </a:p>
          <a:p>
            <a:r>
              <a:rPr lang="en-GB" sz="1600" dirty="0"/>
              <a:t>Yes, as this is university property, we need to ask permission. This led to the team asking permission to attempt this exploit in the hacking lab (separate to the rest of the university) </a:t>
            </a:r>
          </a:p>
        </p:txBody>
      </p:sp>
      <p:sp>
        <p:nvSpPr>
          <p:cNvPr id="16" name="TextBox 15">
            <a:extLst>
              <a:ext uri="{FF2B5EF4-FFF2-40B4-BE49-F238E27FC236}">
                <a16:creationId xmlns:a16="http://schemas.microsoft.com/office/drawing/2014/main" id="{FC198C0A-E94E-4643-806F-A27BE194C222}"/>
              </a:ext>
            </a:extLst>
          </p:cNvPr>
          <p:cNvSpPr txBox="1"/>
          <p:nvPr/>
        </p:nvSpPr>
        <p:spPr>
          <a:xfrm>
            <a:off x="4079165" y="3930139"/>
            <a:ext cx="3686629" cy="2554545"/>
          </a:xfrm>
          <a:prstGeom prst="rect">
            <a:avLst/>
          </a:prstGeom>
          <a:noFill/>
        </p:spPr>
        <p:txBody>
          <a:bodyPr wrap="square" rtlCol="0">
            <a:spAutoFit/>
          </a:bodyPr>
          <a:lstStyle/>
          <a:p>
            <a:r>
              <a:rPr lang="en-GB" sz="1600" u="sng" dirty="0"/>
              <a:t>Is the model and version the same for all the screens and rooms in the building?</a:t>
            </a:r>
          </a:p>
          <a:p>
            <a:r>
              <a:rPr lang="en-GB" sz="1600" dirty="0"/>
              <a:t>Yes and No, due to single smaller screens having the KIA Go whereas the big touchscreen whiteboards used a different architecture to mirror one shared screen throughout the room. This is the same throughout all rooms checked in the university</a:t>
            </a:r>
          </a:p>
        </p:txBody>
      </p:sp>
      <p:cxnSp>
        <p:nvCxnSpPr>
          <p:cNvPr id="18" name="Straight Arrow Connector 17">
            <a:extLst>
              <a:ext uri="{FF2B5EF4-FFF2-40B4-BE49-F238E27FC236}">
                <a16:creationId xmlns:a16="http://schemas.microsoft.com/office/drawing/2014/main" id="{22EE795A-CF50-4E76-99E6-963AFB3C1475}"/>
              </a:ext>
            </a:extLst>
          </p:cNvPr>
          <p:cNvCxnSpPr>
            <a:stCxn id="8" idx="2"/>
            <a:endCxn id="16" idx="0"/>
          </p:cNvCxnSpPr>
          <p:nvPr/>
        </p:nvCxnSpPr>
        <p:spPr>
          <a:xfrm>
            <a:off x="5922480" y="3305508"/>
            <a:ext cx="0" cy="624631"/>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20" name="TextBox 19">
            <a:extLst>
              <a:ext uri="{FF2B5EF4-FFF2-40B4-BE49-F238E27FC236}">
                <a16:creationId xmlns:a16="http://schemas.microsoft.com/office/drawing/2014/main" id="{C650E5ED-11E5-4F16-BF78-DB70E8622E86}"/>
              </a:ext>
            </a:extLst>
          </p:cNvPr>
          <p:cNvSpPr txBox="1"/>
          <p:nvPr/>
        </p:nvSpPr>
        <p:spPr>
          <a:xfrm>
            <a:off x="8186057" y="5503542"/>
            <a:ext cx="3686629" cy="1323439"/>
          </a:xfrm>
          <a:prstGeom prst="rect">
            <a:avLst/>
          </a:prstGeom>
          <a:noFill/>
        </p:spPr>
        <p:txBody>
          <a:bodyPr wrap="square" rtlCol="0">
            <a:spAutoFit/>
          </a:bodyPr>
          <a:lstStyle/>
          <a:p>
            <a:r>
              <a:rPr lang="en-GB" sz="1600" u="sng" dirty="0"/>
              <a:t>Do any CVEs exist already with possible exploits?</a:t>
            </a:r>
          </a:p>
          <a:p>
            <a:r>
              <a:rPr lang="en-GB" sz="1600" dirty="0"/>
              <a:t>Yes, they do</a:t>
            </a:r>
          </a:p>
          <a:p>
            <a:r>
              <a:rPr lang="en-GB" sz="1600" dirty="0"/>
              <a:t> </a:t>
            </a:r>
            <a:r>
              <a:rPr lang="en-GB" sz="1600" b="0" i="0" dirty="0">
                <a:effectLst/>
                <a:latin typeface="Consolas" panose="020B0609020204030204" pitchFamily="49" charset="0"/>
              </a:rPr>
              <a:t># CVE : CVE-2019-17124, CVE-2021-36356</a:t>
            </a:r>
            <a:endParaRPr lang="en-GB" sz="1600" dirty="0"/>
          </a:p>
        </p:txBody>
      </p:sp>
    </p:spTree>
    <p:extLst>
      <p:ext uri="{BB962C8B-B14F-4D97-AF65-F5344CB8AC3E}">
        <p14:creationId xmlns:p14="http://schemas.microsoft.com/office/powerpoint/2010/main" val="427337994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32C12-B252-42A1-A5D7-228DB4705441}"/>
              </a:ext>
            </a:extLst>
          </p:cNvPr>
          <p:cNvSpPr>
            <a:spLocks noGrp="1"/>
          </p:cNvSpPr>
          <p:nvPr>
            <p:ph type="title"/>
          </p:nvPr>
        </p:nvSpPr>
        <p:spPr/>
        <p:txBody>
          <a:bodyPr/>
          <a:lstStyle/>
          <a:p>
            <a:r>
              <a:rPr lang="en-GB" dirty="0"/>
              <a:t>Scanning</a:t>
            </a:r>
          </a:p>
        </p:txBody>
      </p:sp>
      <p:sp>
        <p:nvSpPr>
          <p:cNvPr id="4" name="Content Placeholder 3">
            <a:extLst>
              <a:ext uri="{FF2B5EF4-FFF2-40B4-BE49-F238E27FC236}">
                <a16:creationId xmlns:a16="http://schemas.microsoft.com/office/drawing/2014/main" id="{52AA6674-6407-4380-9E79-99576420E284}"/>
              </a:ext>
            </a:extLst>
          </p:cNvPr>
          <p:cNvSpPr>
            <a:spLocks noGrp="1"/>
          </p:cNvSpPr>
          <p:nvPr>
            <p:ph sz="half" idx="2"/>
          </p:nvPr>
        </p:nvSpPr>
        <p:spPr>
          <a:xfrm>
            <a:off x="508650" y="2251971"/>
            <a:ext cx="5020056" cy="3322895"/>
          </a:xfrm>
        </p:spPr>
        <p:txBody>
          <a:bodyPr>
            <a:normAutofit lnSpcReduction="10000"/>
          </a:bodyPr>
          <a:lstStyle/>
          <a:p>
            <a:r>
              <a:rPr lang="en-GB" b="1" u="sng" dirty="0"/>
              <a:t>What can we do?</a:t>
            </a:r>
          </a:p>
          <a:p>
            <a:pPr marL="342900" indent="-342900">
              <a:buFont typeface="Arial" panose="020B0604020202020204" pitchFamily="34" charset="0"/>
              <a:buChar char="•"/>
            </a:pPr>
            <a:r>
              <a:rPr lang="en-GB" dirty="0"/>
              <a:t>Go into lecture halls, study rooms etc (which we have permission) and have a look ourselves at IP address’, if KIA’s was installed on the whiteboards e.g. physically looking.</a:t>
            </a:r>
          </a:p>
          <a:p>
            <a:pPr marL="342900" indent="-342900">
              <a:buFont typeface="Arial" panose="020B0604020202020204" pitchFamily="34" charset="0"/>
              <a:buChar char="•"/>
            </a:pPr>
            <a:r>
              <a:rPr lang="en-GB" dirty="0"/>
              <a:t>We can also ping these Ip address’ from computers to see if we can communicate with them</a:t>
            </a:r>
          </a:p>
          <a:p>
            <a:pPr marL="342900" indent="-342900">
              <a:buFont typeface="Arial" panose="020B0604020202020204" pitchFamily="34" charset="0"/>
              <a:buChar char="•"/>
            </a:pPr>
            <a:r>
              <a:rPr lang="en-GB" dirty="0"/>
              <a:t>Try and connect through telnet via Putty and port 9882 (successful)</a:t>
            </a:r>
          </a:p>
        </p:txBody>
      </p:sp>
      <p:sp>
        <p:nvSpPr>
          <p:cNvPr id="6" name="Content Placeholder 5">
            <a:extLst>
              <a:ext uri="{FF2B5EF4-FFF2-40B4-BE49-F238E27FC236}">
                <a16:creationId xmlns:a16="http://schemas.microsoft.com/office/drawing/2014/main" id="{60F4D8FD-8D9F-4524-9FBF-001407DFCA75}"/>
              </a:ext>
            </a:extLst>
          </p:cNvPr>
          <p:cNvSpPr>
            <a:spLocks noGrp="1"/>
          </p:cNvSpPr>
          <p:nvPr>
            <p:ph sz="quarter" idx="4"/>
          </p:nvPr>
        </p:nvSpPr>
        <p:spPr>
          <a:xfrm>
            <a:off x="6662168" y="1214637"/>
            <a:ext cx="5021182" cy="3322895"/>
          </a:xfrm>
        </p:spPr>
        <p:txBody>
          <a:bodyPr>
            <a:normAutofit lnSpcReduction="10000"/>
          </a:bodyPr>
          <a:lstStyle/>
          <a:p>
            <a:r>
              <a:rPr lang="en-GB" b="1" u="sng" dirty="0"/>
              <a:t>Statement</a:t>
            </a:r>
          </a:p>
          <a:p>
            <a:r>
              <a:rPr lang="en-GB" dirty="0"/>
              <a:t>This is a vital part of the research/reconnaissance process, but because this is on university property which includes student’s professors' visitors etc., we could not perform this step as we don’t have the legal rights or this not being an official penetration test</a:t>
            </a:r>
          </a:p>
        </p:txBody>
      </p:sp>
      <p:pic>
        <p:nvPicPr>
          <p:cNvPr id="1026" name="Picture 2" descr="Notes from the Field. A Scan a Day Keeps the Exploits at Bay - SecurityHQ">
            <a:extLst>
              <a:ext uri="{FF2B5EF4-FFF2-40B4-BE49-F238E27FC236}">
                <a16:creationId xmlns:a16="http://schemas.microsoft.com/office/drawing/2014/main" id="{2B0E4CD3-5EE9-4836-AC37-D62669E53E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8706" y="4877943"/>
            <a:ext cx="6663294" cy="2003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0495011"/>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12" name="Freeform: Shape 11">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DEC46FA-1CE4-455D-8305-B74A88EA1A7D}"/>
              </a:ext>
            </a:extLst>
          </p:cNvPr>
          <p:cNvSpPr>
            <a:spLocks noGrp="1"/>
          </p:cNvSpPr>
          <p:nvPr>
            <p:ph type="title"/>
          </p:nvPr>
        </p:nvSpPr>
        <p:spPr>
          <a:xfrm>
            <a:off x="653143" y="1645920"/>
            <a:ext cx="3522879" cy="4470821"/>
          </a:xfrm>
        </p:spPr>
        <p:txBody>
          <a:bodyPr>
            <a:normAutofit/>
          </a:bodyPr>
          <a:lstStyle/>
          <a:p>
            <a:pPr algn="r"/>
            <a:r>
              <a:rPr lang="en-GB" dirty="0">
                <a:solidFill>
                  <a:srgbClr val="FFFFFF"/>
                </a:solidFill>
              </a:rPr>
              <a:t>VIA Connect Pro</a:t>
            </a:r>
          </a:p>
        </p:txBody>
      </p:sp>
      <p:sp>
        <p:nvSpPr>
          <p:cNvPr id="3" name="Content Placeholder 2">
            <a:extLst>
              <a:ext uri="{FF2B5EF4-FFF2-40B4-BE49-F238E27FC236}">
                <a16:creationId xmlns:a16="http://schemas.microsoft.com/office/drawing/2014/main" id="{DA3CCFD3-8286-4C01-BC2D-9A40D898F828}"/>
              </a:ext>
            </a:extLst>
          </p:cNvPr>
          <p:cNvSpPr>
            <a:spLocks noGrp="1"/>
          </p:cNvSpPr>
          <p:nvPr>
            <p:ph idx="1"/>
          </p:nvPr>
        </p:nvSpPr>
        <p:spPr>
          <a:xfrm>
            <a:off x="5204109" y="1645920"/>
            <a:ext cx="5919503" cy="4470821"/>
          </a:xfrm>
        </p:spPr>
        <p:txBody>
          <a:bodyPr>
            <a:normAutofit fontScale="92500" lnSpcReduction="20000"/>
          </a:bodyPr>
          <a:lstStyle/>
          <a:p>
            <a:pPr marL="0" indent="0">
              <a:lnSpc>
                <a:spcPct val="90000"/>
              </a:lnSpc>
              <a:buNone/>
            </a:pPr>
            <a:r>
              <a:rPr lang="en-GB" sz="1700" dirty="0"/>
              <a:t>Settings we could change</a:t>
            </a:r>
          </a:p>
          <a:p>
            <a:pPr>
              <a:lnSpc>
                <a:spcPct val="90000"/>
              </a:lnSpc>
              <a:buFontTx/>
              <a:buChar char="-"/>
            </a:pPr>
            <a:r>
              <a:rPr lang="en-GB" sz="1700" dirty="0"/>
              <a:t>Update Firmware</a:t>
            </a:r>
          </a:p>
          <a:p>
            <a:pPr>
              <a:lnSpc>
                <a:spcPct val="90000"/>
              </a:lnSpc>
              <a:buFontTx/>
              <a:buChar char="-"/>
            </a:pPr>
            <a:r>
              <a:rPr lang="en-GB" sz="1700" dirty="0"/>
              <a:t>Upload arbitrary Wallpaper image </a:t>
            </a:r>
          </a:p>
          <a:p>
            <a:pPr>
              <a:lnSpc>
                <a:spcPct val="90000"/>
              </a:lnSpc>
              <a:buFontTx/>
              <a:buChar char="-"/>
            </a:pPr>
            <a:r>
              <a:rPr lang="en-GB" sz="1700" dirty="0"/>
              <a:t>Create/Edit/Remove users</a:t>
            </a:r>
          </a:p>
          <a:p>
            <a:pPr>
              <a:lnSpc>
                <a:spcPct val="90000"/>
              </a:lnSpc>
              <a:buFontTx/>
              <a:buChar char="-"/>
            </a:pPr>
            <a:r>
              <a:rPr lang="en-GB" sz="1700" dirty="0"/>
              <a:t>Edit the Wi-Fi configuration</a:t>
            </a:r>
          </a:p>
          <a:p>
            <a:pPr>
              <a:lnSpc>
                <a:spcPct val="90000"/>
              </a:lnSpc>
              <a:buFontTx/>
              <a:buChar char="-"/>
            </a:pPr>
            <a:r>
              <a:rPr lang="en-GB" sz="1700" dirty="0"/>
              <a:t>Edit the gateway Id, sever Ip  config</a:t>
            </a:r>
          </a:p>
          <a:p>
            <a:pPr>
              <a:lnSpc>
                <a:spcPct val="90000"/>
              </a:lnSpc>
              <a:buFontTx/>
              <a:buChar char="-"/>
            </a:pPr>
            <a:r>
              <a:rPr lang="en-GB" sz="1700" dirty="0"/>
              <a:t>Reset Logs</a:t>
            </a:r>
          </a:p>
          <a:p>
            <a:pPr marL="0" indent="0">
              <a:lnSpc>
                <a:spcPct val="90000"/>
              </a:lnSpc>
              <a:buNone/>
            </a:pPr>
            <a:r>
              <a:rPr lang="en-GB" sz="1700" dirty="0"/>
              <a:t>Settings we could only see:</a:t>
            </a:r>
          </a:p>
          <a:p>
            <a:pPr>
              <a:lnSpc>
                <a:spcPct val="90000"/>
              </a:lnSpc>
              <a:buFontTx/>
              <a:buChar char="-"/>
            </a:pPr>
            <a:r>
              <a:rPr lang="en-GB" sz="1700" dirty="0"/>
              <a:t>Whiteboard model </a:t>
            </a:r>
          </a:p>
          <a:p>
            <a:pPr>
              <a:lnSpc>
                <a:spcPct val="90000"/>
              </a:lnSpc>
              <a:buFontTx/>
              <a:buChar char="-"/>
            </a:pPr>
            <a:r>
              <a:rPr lang="en-GB" sz="1700" dirty="0"/>
              <a:t>See the system logs</a:t>
            </a:r>
          </a:p>
          <a:p>
            <a:pPr>
              <a:lnSpc>
                <a:spcPct val="90000"/>
              </a:lnSpc>
              <a:buFontTx/>
              <a:buChar char="-"/>
            </a:pPr>
            <a:r>
              <a:rPr lang="en-GB" sz="1700" dirty="0"/>
              <a:t>See the Ip address and gateway configuration (from which we realized that the whiteboard wasn’t on the same network as any of the lab nor the internal campus network)</a:t>
            </a:r>
          </a:p>
          <a:p>
            <a:pPr>
              <a:lnSpc>
                <a:spcPct val="90000"/>
              </a:lnSpc>
              <a:buFontTx/>
              <a:buChar char="-"/>
            </a:pPr>
            <a:r>
              <a:rPr lang="en-GB" sz="1700" dirty="0"/>
              <a:t>Power, Display and Cloud Settings</a:t>
            </a:r>
          </a:p>
          <a:p>
            <a:pPr>
              <a:lnSpc>
                <a:spcPct val="90000"/>
              </a:lnSpc>
              <a:buFontTx/>
              <a:buChar char="-"/>
            </a:pPr>
            <a:r>
              <a:rPr lang="en-GB" sz="1700" dirty="0"/>
              <a:t>View Apache certificates (not password protected)</a:t>
            </a:r>
          </a:p>
          <a:p>
            <a:pPr>
              <a:lnSpc>
                <a:spcPct val="90000"/>
              </a:lnSpc>
              <a:buFontTx/>
              <a:buChar char="-"/>
            </a:pPr>
            <a:endParaRPr lang="en-GB" sz="1700" dirty="0"/>
          </a:p>
        </p:txBody>
      </p:sp>
    </p:spTree>
    <p:extLst>
      <p:ext uri="{BB962C8B-B14F-4D97-AF65-F5344CB8AC3E}">
        <p14:creationId xmlns:p14="http://schemas.microsoft.com/office/powerpoint/2010/main" val="3500214260"/>
      </p:ext>
    </p:extLst>
  </p:cSld>
  <p:clrMapOvr>
    <a:overrideClrMapping bg1="lt1" tx1="dk1" bg2="lt2" tx2="dk2" accent1="accent1" accent2="accent2" accent3="accent3" accent4="accent4" accent5="accent5" accent6="accent6" hlink="hlink" folHlink="folHlink"/>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A4C9D-FBA6-4241-9B94-B6E2E5643C47}"/>
              </a:ext>
            </a:extLst>
          </p:cNvPr>
          <p:cNvSpPr>
            <a:spLocks noGrp="1"/>
          </p:cNvSpPr>
          <p:nvPr>
            <p:ph type="title"/>
          </p:nvPr>
        </p:nvSpPr>
        <p:spPr>
          <a:xfrm>
            <a:off x="2690403" y="2718299"/>
            <a:ext cx="6395540" cy="1853699"/>
          </a:xfrm>
        </p:spPr>
        <p:txBody>
          <a:bodyPr/>
          <a:lstStyle/>
          <a:p>
            <a:r>
              <a:rPr lang="en-GB" sz="8000" dirty="0"/>
              <a:t>Exploitation</a:t>
            </a:r>
            <a:endParaRPr lang="en-GB" dirty="0"/>
          </a:p>
        </p:txBody>
      </p:sp>
    </p:spTree>
    <p:extLst>
      <p:ext uri="{BB962C8B-B14F-4D97-AF65-F5344CB8AC3E}">
        <p14:creationId xmlns:p14="http://schemas.microsoft.com/office/powerpoint/2010/main" val="1236168686"/>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42000"/>
                <a:hueMod val="42000"/>
                <a:satMod val="124000"/>
                <a:lumMod val="62000"/>
              </a:schemeClr>
              <a:schemeClr val="bg2">
                <a:tint val="96000"/>
                <a:satMod val="13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2D981-0B6A-4F83-8EBB-13AA89CBE05B}"/>
              </a:ext>
            </a:extLst>
          </p:cNvPr>
          <p:cNvSpPr>
            <a:spLocks noGrp="1"/>
          </p:cNvSpPr>
          <p:nvPr>
            <p:ph type="title"/>
          </p:nvPr>
        </p:nvSpPr>
        <p:spPr>
          <a:xfrm>
            <a:off x="646112" y="452718"/>
            <a:ext cx="5629222" cy="1400530"/>
          </a:xfrm>
        </p:spPr>
        <p:txBody>
          <a:bodyPr>
            <a:normAutofit/>
          </a:bodyPr>
          <a:lstStyle/>
          <a:p>
            <a:r>
              <a:rPr lang="en-GB"/>
              <a:t>Physical attempts and manoeuvres</a:t>
            </a:r>
          </a:p>
        </p:txBody>
      </p:sp>
      <p:sp>
        <p:nvSpPr>
          <p:cNvPr id="10" name="Freeform 7">
            <a:extLst>
              <a:ext uri="{FF2B5EF4-FFF2-40B4-BE49-F238E27FC236}">
                <a16:creationId xmlns:a16="http://schemas.microsoft.com/office/drawing/2014/main" id="{855DEDB3-DA40-42CA-8D3F-C883960102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49843"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2" name="Rectangle 11">
            <a:extLst>
              <a:ext uri="{FF2B5EF4-FFF2-40B4-BE49-F238E27FC236}">
                <a16:creationId xmlns:a16="http://schemas.microsoft.com/office/drawing/2014/main" id="{4091722C-F600-4D35-9E01-4B665E95EA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4139" y="0"/>
            <a:ext cx="463828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5">
            <a:extLst>
              <a:ext uri="{FF2B5EF4-FFF2-40B4-BE49-F238E27FC236}">
                <a16:creationId xmlns:a16="http://schemas.microsoft.com/office/drawing/2014/main" id="{2BC130A6-B997-44F1-9A0E-9C3D0DE0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3906400"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5" name="Picture 4" descr="Kramer TP-580Txr - 1:1 HDBaseT HDMI/RS-232/IR over extended range Twisted  Pair Transmitter">
            <a:extLst>
              <a:ext uri="{FF2B5EF4-FFF2-40B4-BE49-F238E27FC236}">
                <a16:creationId xmlns:a16="http://schemas.microsoft.com/office/drawing/2014/main" id="{424392BF-9775-4E3B-83AA-381C82BC0921}"/>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7553" b="89426" l="2000" r="97900">
                        <a14:foregroundMark x1="3500" y1="17825" x2="6000" y2="84290"/>
                        <a14:foregroundMark x1="6000" y1="84290" x2="22300" y2="86103"/>
                        <a14:foregroundMark x1="22300" y1="86103" x2="44400" y2="82477"/>
                        <a14:foregroundMark x1="44400" y1="82477" x2="45700" y2="82477"/>
                        <a14:foregroundMark x1="26600" y1="8761" x2="26600" y2="8761"/>
                        <a14:foregroundMark x1="6000" y1="9668" x2="15200" y2="13595"/>
                        <a14:foregroundMark x1="15200" y1="13595" x2="24800" y2="9366"/>
                        <a14:foregroundMark x1="24800" y1="9366" x2="26100" y2="7553"/>
                        <a14:foregroundMark x1="18000" y1="12689" x2="16500" y2="8157"/>
                        <a14:foregroundMark x1="2300" y1="20846" x2="2000" y2="76435"/>
                        <a14:foregroundMark x1="52100" y1="45317" x2="53100" y2="19940"/>
                        <a14:foregroundMark x1="53100" y1="19940" x2="82300" y2="15710"/>
                        <a14:foregroundMark x1="82300" y1="15710" x2="94500" y2="17221"/>
                        <a14:foregroundMark x1="94500" y1="17221" x2="94900" y2="44109"/>
                        <a14:foregroundMark x1="94900" y1="44109" x2="55100" y2="44713"/>
                        <a14:foregroundMark x1="55100" y1="44713" x2="67600" y2="24773"/>
                        <a14:foregroundMark x1="67600" y1="24773" x2="77700" y2="32024"/>
                        <a14:foregroundMark x1="77700" y1="32024" x2="95700" y2="27795"/>
                        <a14:foregroundMark x1="95700" y1="27795" x2="53900" y2="38066"/>
                        <a14:foregroundMark x1="53900" y1="38066" x2="53400" y2="42900"/>
                        <a14:foregroundMark x1="53100" y1="86103" x2="59000" y2="59517"/>
                        <a14:foregroundMark x1="59000" y1="59517" x2="69100" y2="59215"/>
                        <a14:foregroundMark x1="69100" y1="59215" x2="89700" y2="61027"/>
                        <a14:foregroundMark x1="89700" y1="61027" x2="97900" y2="68580"/>
                        <a14:foregroundMark x1="97900" y1="68580" x2="89600" y2="87915"/>
                        <a14:foregroundMark x1="89600" y1="87915" x2="56700" y2="86103"/>
                        <a14:foregroundMark x1="56700" y1="86103" x2="84700" y2="68580"/>
                        <a14:foregroundMark x1="84700" y1="68580" x2="94600" y2="71299"/>
                        <a14:foregroundMark x1="94600" y1="71299" x2="86300" y2="77644"/>
                        <a14:foregroundMark x1="86300" y1="77644" x2="74700" y2="67372"/>
                        <a14:foregroundMark x1="74700" y1="67372" x2="53400" y2="83082"/>
                        <a14:foregroundMark x1="53400" y1="83082" x2="53400" y2="83082"/>
                      </a14:backgroundRemoval>
                    </a14:imgEffect>
                  </a14:imgLayer>
                </a14:imgProps>
              </a:ext>
              <a:ext uri="{28A0092B-C50C-407E-A947-70E740481C1C}">
                <a14:useLocalDpi xmlns:a14="http://schemas.microsoft.com/office/drawing/2010/main" val="0"/>
              </a:ext>
            </a:extLst>
          </a:blip>
          <a:stretch>
            <a:fillRect/>
          </a:stretch>
        </p:blipFill>
        <p:spPr bwMode="auto">
          <a:xfrm>
            <a:off x="7563742" y="1332641"/>
            <a:ext cx="3980139" cy="1313445"/>
          </a:xfrm>
          <a:prstGeom prst="rect">
            <a:avLst/>
          </a:prstGeom>
          <a:noFill/>
          <a:effectLst/>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3B70AA4B-F7C5-441B-9D05-37BE495D66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E2C4BB4-1587-4F38-9842-9AA9C0918AEC}"/>
              </a:ext>
            </a:extLst>
          </p:cNvPr>
          <p:cNvSpPr>
            <a:spLocks noGrp="1"/>
          </p:cNvSpPr>
          <p:nvPr>
            <p:ph idx="1"/>
          </p:nvPr>
        </p:nvSpPr>
        <p:spPr>
          <a:xfrm>
            <a:off x="646112" y="2052918"/>
            <a:ext cx="5628635" cy="4195481"/>
          </a:xfrm>
        </p:spPr>
        <p:txBody>
          <a:bodyPr>
            <a:normAutofit/>
          </a:bodyPr>
          <a:lstStyle/>
          <a:p>
            <a:pPr marL="0" indent="0">
              <a:lnSpc>
                <a:spcPct val="90000"/>
              </a:lnSpc>
              <a:buNone/>
            </a:pPr>
            <a:r>
              <a:rPr lang="en-GB" sz="1700"/>
              <a:t>- We tried to plug a keyboard on the side of the monitor itself, thanks to the reboot telnet command (see slide 2) we noticed that the keyboard got power but wasn’t being registered so, after messing around a bit more, we found the VIA controller on which there was 1 free USB port. We plugged the keyboard in and * insert keyboard smashing story *</a:t>
            </a:r>
          </a:p>
          <a:p>
            <a:pPr>
              <a:lnSpc>
                <a:spcPct val="90000"/>
              </a:lnSpc>
              <a:buFontTx/>
              <a:buChar char="-"/>
            </a:pPr>
            <a:r>
              <a:rPr lang="en-GB" sz="1700"/>
              <a:t>We checked the Ip addresses of the computers outside the lab, inside the lab, and inside other rooms in order to compare the Ip addresses (here we figured that the whiteboard had an own network)</a:t>
            </a:r>
          </a:p>
          <a:p>
            <a:pPr>
              <a:lnSpc>
                <a:spcPct val="90000"/>
              </a:lnSpc>
              <a:buFontTx/>
              <a:buChar char="-"/>
            </a:pPr>
            <a:r>
              <a:rPr lang="en-GB" sz="1700"/>
              <a:t>We also compared other whiteboard’s Ip addresses and found out that they share the same network</a:t>
            </a:r>
          </a:p>
          <a:p>
            <a:pPr marL="0" indent="0">
              <a:lnSpc>
                <a:spcPct val="90000"/>
              </a:lnSpc>
              <a:buNone/>
            </a:pPr>
            <a:endParaRPr lang="en-GB" sz="1700"/>
          </a:p>
        </p:txBody>
      </p:sp>
      <p:pic>
        <p:nvPicPr>
          <p:cNvPr id="4" name="Picture 3" descr="A picture containing electronics, drive&#10;&#10;Description automatically generated">
            <a:extLst>
              <a:ext uri="{FF2B5EF4-FFF2-40B4-BE49-F238E27FC236}">
                <a16:creationId xmlns:a16="http://schemas.microsoft.com/office/drawing/2014/main" id="{4369684A-DEBE-40B0-A279-A7C748E0B95F}"/>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3293" b="94974" l="6646" r="95095">
                        <a14:foregroundMark x1="52532" y1="8146" x2="63449" y2="3466"/>
                        <a14:foregroundMark x1="91456" y1="66378" x2="91772" y2="42288"/>
                        <a14:foregroundMark x1="94146" y1="54766" x2="95411" y2="47487"/>
                        <a14:foregroundMark x1="29589" y1="90121" x2="45728" y2="95147"/>
                        <a14:foregroundMark x1="45728" y1="95147" x2="51266" y2="90468"/>
                        <a14:foregroundMark x1="30380" y1="88735" x2="6646" y2="38648"/>
                        <a14:foregroundMark x1="6646" y1="38648" x2="7278" y2="27556"/>
                      </a14:backgroundRemoval>
                    </a14:imgEffect>
                  </a14:imgLayer>
                </a14:imgProps>
              </a:ext>
              <a:ext uri="{28A0092B-C50C-407E-A947-70E740481C1C}">
                <a14:useLocalDpi xmlns:a14="http://schemas.microsoft.com/office/drawing/2010/main" val="0"/>
              </a:ext>
            </a:extLst>
          </a:blip>
          <a:stretch>
            <a:fillRect/>
          </a:stretch>
        </p:blipFill>
        <p:spPr>
          <a:xfrm>
            <a:off x="8062618" y="3526971"/>
            <a:ext cx="2982386" cy="2721427"/>
          </a:xfrm>
          <a:prstGeom prst="rect">
            <a:avLst/>
          </a:prstGeom>
          <a:effectLst/>
        </p:spPr>
      </p:pic>
    </p:spTree>
    <p:extLst>
      <p:ext uri="{BB962C8B-B14F-4D97-AF65-F5344CB8AC3E}">
        <p14:creationId xmlns:p14="http://schemas.microsoft.com/office/powerpoint/2010/main" val="3054213952"/>
      </p:ext>
    </p:extLst>
  </p:cSld>
  <p:clrMapOvr>
    <a:masterClrMapping/>
  </p:clrMapOvr>
  <p:transition spd="slow">
    <p:wip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563</TotalTime>
  <Words>1276</Words>
  <Application>Microsoft Office PowerPoint</Application>
  <PresentationFormat>Widescreen</PresentationFormat>
  <Paragraphs>82</Paragraphs>
  <Slides>18</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Century Gothic</vt:lpstr>
      <vt:lpstr>Consolas</vt:lpstr>
      <vt:lpstr>Verdana</vt:lpstr>
      <vt:lpstr>Wingdings 3</vt:lpstr>
      <vt:lpstr>Ion</vt:lpstr>
      <vt:lpstr>People who test Pens on Whiteboards -Whiteboard Hacking</vt:lpstr>
      <vt:lpstr>PowerPoint Presentation</vt:lpstr>
      <vt:lpstr>What are the main stages to exploiting a IOT device</vt:lpstr>
      <vt:lpstr>Research/Reconnaissance </vt:lpstr>
      <vt:lpstr>Questions we need to ask and find out</vt:lpstr>
      <vt:lpstr>Scanning</vt:lpstr>
      <vt:lpstr>VIA Connect Pro</vt:lpstr>
      <vt:lpstr>Exploitation</vt:lpstr>
      <vt:lpstr>Physical attempts and manoeuvres</vt:lpstr>
      <vt:lpstr>Telnet – What we tried to do</vt:lpstr>
      <vt:lpstr>Exploitation- Remote</vt:lpstr>
      <vt:lpstr>Exploitation- Remote</vt:lpstr>
      <vt:lpstr>Exploitation- Remote</vt:lpstr>
      <vt:lpstr>Automated Exploitation</vt:lpstr>
      <vt:lpstr>LIVE pre-demo</vt:lpstr>
      <vt:lpstr>Demo</vt:lpstr>
      <vt:lpstr>Post Exploitation</vt:lpstr>
      <vt:lpstr>Q &amp; A – Thanks for listening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Owen</dc:creator>
  <cp:lastModifiedBy>Owen</cp:lastModifiedBy>
  <cp:revision>18</cp:revision>
  <dcterms:created xsi:type="dcterms:W3CDTF">2022-03-24T19:36:48Z</dcterms:created>
  <dcterms:modified xsi:type="dcterms:W3CDTF">2022-03-30T15:25:45Z</dcterms:modified>
</cp:coreProperties>
</file>

<file path=docProps/thumbnail.jpeg>
</file>